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4.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5.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6.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7.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8.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4" r:id="rId2"/>
    <p:sldMasterId id="2147483702" r:id="rId3"/>
    <p:sldMasterId id="2147483720" r:id="rId4"/>
    <p:sldMasterId id="2147483739" r:id="rId5"/>
    <p:sldMasterId id="2147483763" r:id="rId6"/>
    <p:sldMasterId id="2147483782" r:id="rId7"/>
    <p:sldMasterId id="2147483803" r:id="rId8"/>
    <p:sldMasterId id="2147483823" r:id="rId9"/>
  </p:sldMasterIdLst>
  <p:notesMasterIdLst>
    <p:notesMasterId r:id="rId54"/>
  </p:notesMasterIdLst>
  <p:handoutMasterIdLst>
    <p:handoutMasterId r:id="rId55"/>
  </p:handoutMasterIdLst>
  <p:sldIdLst>
    <p:sldId id="260" r:id="rId10"/>
    <p:sldId id="309" r:id="rId11"/>
    <p:sldId id="310" r:id="rId12"/>
    <p:sldId id="312" r:id="rId13"/>
    <p:sldId id="280" r:id="rId14"/>
    <p:sldId id="282" r:id="rId15"/>
    <p:sldId id="295" r:id="rId16"/>
    <p:sldId id="294" r:id="rId17"/>
    <p:sldId id="285" r:id="rId18"/>
    <p:sldId id="261" r:id="rId19"/>
    <p:sldId id="289" r:id="rId20"/>
    <p:sldId id="262" r:id="rId21"/>
    <p:sldId id="264" r:id="rId22"/>
    <p:sldId id="263" r:id="rId23"/>
    <p:sldId id="291" r:id="rId24"/>
    <p:sldId id="266" r:id="rId25"/>
    <p:sldId id="267" r:id="rId26"/>
    <p:sldId id="270" r:id="rId27"/>
    <p:sldId id="284" r:id="rId28"/>
    <p:sldId id="281" r:id="rId29"/>
    <p:sldId id="268" r:id="rId30"/>
    <p:sldId id="269" r:id="rId31"/>
    <p:sldId id="298" r:id="rId32"/>
    <p:sldId id="271" r:id="rId33"/>
    <p:sldId id="272" r:id="rId34"/>
    <p:sldId id="273" r:id="rId35"/>
    <p:sldId id="297" r:id="rId36"/>
    <p:sldId id="279" r:id="rId37"/>
    <p:sldId id="314" r:id="rId38"/>
    <p:sldId id="292" r:id="rId39"/>
    <p:sldId id="274" r:id="rId40"/>
    <p:sldId id="275" r:id="rId41"/>
    <p:sldId id="299" r:id="rId42"/>
    <p:sldId id="278" r:id="rId43"/>
    <p:sldId id="313" r:id="rId44"/>
    <p:sldId id="301" r:id="rId45"/>
    <p:sldId id="300" r:id="rId46"/>
    <p:sldId id="277" r:id="rId47"/>
    <p:sldId id="276" r:id="rId48"/>
    <p:sldId id="302" r:id="rId49"/>
    <p:sldId id="306" r:id="rId50"/>
    <p:sldId id="305" r:id="rId51"/>
    <p:sldId id="308" r:id="rId52"/>
    <p:sldId id="311"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6BAB"/>
    <a:srgbClr val="301D33"/>
    <a:srgbClr val="00188F"/>
    <a:srgbClr val="5983A2"/>
    <a:srgbClr val="000000"/>
    <a:srgbClr val="3C90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61" autoAdjust="0"/>
    <p:restoredTop sz="72186" autoAdjust="0"/>
  </p:normalViewPr>
  <p:slideViewPr>
    <p:cSldViewPr snapToGrid="0">
      <p:cViewPr varScale="1">
        <p:scale>
          <a:sx n="89" d="100"/>
          <a:sy n="89" d="100"/>
        </p:scale>
        <p:origin x="1758" y="9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96" d="100"/>
          <a:sy n="196" d="100"/>
        </p:scale>
        <p:origin x="1230" y="15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handoutMaster" Target="handoutMasters/handoutMaster1.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viewProps" Target="view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2.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FB6DC1C-11DB-4400-BADE-02918DC4DA9C}" type="datetimeFigureOut">
              <a:rPr lang="en-US" smtClean="0"/>
              <a:t>4/8/2017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DCF383E-45E4-449E-8D52-48B86510E1BE}" type="slidenum">
              <a:rPr lang="en-US" smtClean="0"/>
              <a:t>‹#›</a:t>
            </a:fld>
            <a:endParaRPr lang="en-US"/>
          </a:p>
        </p:txBody>
      </p:sp>
    </p:spTree>
    <p:extLst>
      <p:ext uri="{BB962C8B-B14F-4D97-AF65-F5344CB8AC3E}">
        <p14:creationId xmlns:p14="http://schemas.microsoft.com/office/powerpoint/2010/main" val="191893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F358D9-2321-4482-8DB5-97083DCB2378}" type="datetimeFigureOut">
              <a:rPr lang="en-US" smtClean="0"/>
              <a:t>4/8/2017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BF5588-9DCA-4D00-ADFC-3772757ED9AF}" type="slidenum">
              <a:rPr lang="en-US" smtClean="0"/>
              <a:t>‹#›</a:t>
            </a:fld>
            <a:endParaRPr lang="en-US"/>
          </a:p>
        </p:txBody>
      </p:sp>
    </p:spTree>
    <p:extLst>
      <p:ext uri="{BB962C8B-B14F-4D97-AF65-F5344CB8AC3E}">
        <p14:creationId xmlns:p14="http://schemas.microsoft.com/office/powerpoint/2010/main" val="4186969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4/8/2017 9:02 AM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2118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Multiple</a:t>
            </a:r>
            <a:r>
              <a:rPr lang="en-US" baseline="0" dirty="0"/>
              <a:t> Teams</a:t>
            </a:r>
          </a:p>
          <a:p>
            <a:pPr marL="171450" indent="-171450">
              <a:buFont typeface="Arial" panose="020B0604020202020204" pitchFamily="34" charset="0"/>
              <a:buChar char="•"/>
            </a:pPr>
            <a:r>
              <a:rPr lang="en-US" baseline="0" dirty="0"/>
              <a:t>Multiple Code Bases</a:t>
            </a:r>
          </a:p>
          <a:p>
            <a:pPr marL="171450" indent="-171450">
              <a:buFont typeface="Arial" panose="020B0604020202020204" pitchFamily="34" charset="0"/>
              <a:buChar char="•"/>
            </a:pPr>
            <a:r>
              <a:rPr lang="en-US" baseline="0" dirty="0"/>
              <a:t>Expensive &amp; Slow</a:t>
            </a:r>
          </a:p>
          <a:p>
            <a:pPr marL="171450" indent="-171450">
              <a:buFont typeface="Arial" panose="020B0604020202020204" pitchFamily="34" charset="0"/>
              <a:buChar char="•"/>
            </a:pPr>
            <a:r>
              <a:rPr lang="en-US" baseline="0" dirty="0"/>
              <a:t>Positive = Great apps delivered to user’s platform</a:t>
            </a:r>
          </a:p>
          <a:p>
            <a:pPr marL="171450" indent="-171450">
              <a:buFont typeface="Arial" panose="020B0604020202020204" pitchFamily="34" charset="0"/>
              <a:buChar char="•"/>
            </a:pPr>
            <a:r>
              <a:rPr lang="en-US" baseline="0" dirty="0"/>
              <a:t>Negative = Development hampered by multiple code bases &amp; fragmentation</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880732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4/8/2017 9:02 AM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72379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Coming up next is bubbles</a:t>
            </a:r>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4/8/2017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661274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BF5588-9DCA-4D00-ADFC-3772757ED9AF}" type="slidenum">
              <a:rPr lang="en-US" smtClean="0"/>
              <a:t>15</a:t>
            </a:fld>
            <a:endParaRPr lang="en-US" dirty="0"/>
          </a:p>
        </p:txBody>
      </p:sp>
    </p:spTree>
    <p:extLst>
      <p:ext uri="{BB962C8B-B14F-4D97-AF65-F5344CB8AC3E}">
        <p14:creationId xmlns:p14="http://schemas.microsoft.com/office/powerpoint/2010/main" val="35610627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BF5588-9DCA-4D00-ADFC-3772757ED9AF}" type="slidenum">
              <a:rPr lang="en-US" smtClean="0"/>
              <a:t>16</a:t>
            </a:fld>
            <a:endParaRPr lang="en-US"/>
          </a:p>
        </p:txBody>
      </p:sp>
    </p:spTree>
    <p:extLst>
      <p:ext uri="{BB962C8B-B14F-4D97-AF65-F5344CB8AC3E}">
        <p14:creationId xmlns:p14="http://schemas.microsoft.com/office/powerpoint/2010/main" val="1156426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022845-941E-7C42-8070-12AD873FCE1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53850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Inside of a page</a:t>
            </a:r>
            <a:r>
              <a:rPr lang="en-US" baseline="0" dirty="0"/>
              <a:t> are layouts</a:t>
            </a:r>
          </a:p>
          <a:p>
            <a:r>
              <a:rPr lang="en-US" baseline="0" dirty="0"/>
              <a:t>A lot of options from something simple like a stack panel to complex and powerful grids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022845-941E-7C42-8070-12AD873FCE1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225324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https://developer.xamarin.com/guides/xamarin-forms/user-interface/controls/</a:t>
            </a:r>
          </a:p>
          <a:p>
            <a:r>
              <a:rPr lang="en-US" dirty="0"/>
              <a:t>https://developer.xamarin.com/api/type/Xamarin.Forms.Element/</a:t>
            </a:r>
          </a:p>
          <a:p>
            <a:r>
              <a:rPr lang="en-US" dirty="0"/>
              <a:t>https://developer.xamarin.com/guides/xamarin-forms/user-interface/controls/pages/</a:t>
            </a:r>
          </a:p>
          <a:p>
            <a:r>
              <a:rPr lang="en-US" dirty="0"/>
              <a:t>https://developer.xamarin.com/guides/xamarin-forms/user-interface/controls/layouts/</a:t>
            </a:r>
          </a:p>
          <a:p>
            <a:r>
              <a:rPr lang="en-US" dirty="0"/>
              <a:t>https://developer.xamarin.com/guides/xamarin-forms/user-interface/controls/views/</a:t>
            </a:r>
          </a:p>
          <a:p>
            <a:r>
              <a:rPr lang="en-US" dirty="0"/>
              <a:t>https://developer.xamarin.com/guides/xamarin-forms/user-interface/controls/cells/</a:t>
            </a:r>
          </a:p>
        </p:txBody>
      </p:sp>
      <p:sp>
        <p:nvSpPr>
          <p:cNvPr id="4" name="Slide Number Placeholder 3"/>
          <p:cNvSpPr>
            <a:spLocks noGrp="1"/>
          </p:cNvSpPr>
          <p:nvPr>
            <p:ph type="sldNum" sz="quarter" idx="10"/>
          </p:nvPr>
        </p:nvSpPr>
        <p:spPr/>
        <p:txBody>
          <a:bodyPr/>
          <a:lstStyle/>
          <a:p>
            <a:fld id="{AFBF5588-9DCA-4D00-ADFC-3772757ED9AF}" type="slidenum">
              <a:rPr lang="en-US" smtClean="0"/>
              <a:t>19</a:t>
            </a:fld>
            <a:endParaRPr lang="en-US"/>
          </a:p>
        </p:txBody>
      </p:sp>
    </p:spTree>
    <p:extLst>
      <p:ext uri="{BB962C8B-B14F-4D97-AF65-F5344CB8AC3E}">
        <p14:creationId xmlns:p14="http://schemas.microsoft.com/office/powerpoint/2010/main" val="2785680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BF5588-9DCA-4D00-ADFC-3772757ED9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69002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Blog</a:t>
            </a:r>
          </a:p>
          <a:p>
            <a:r>
              <a:rPr lang="en-US" dirty="0"/>
              <a:t>June 2014</a:t>
            </a:r>
          </a:p>
          <a:p>
            <a:r>
              <a:rPr lang="en-US" dirty="0"/>
              <a:t>https://blog.xamarin.com/cheat-sheet-for-top-mobile-app-controls/</a:t>
            </a:r>
          </a:p>
          <a:p>
            <a:endParaRPr lang="en-US" dirty="0"/>
          </a:p>
        </p:txBody>
      </p:sp>
      <p:sp>
        <p:nvSpPr>
          <p:cNvPr id="4" name="Slide Number Placeholder 3"/>
          <p:cNvSpPr>
            <a:spLocks noGrp="1"/>
          </p:cNvSpPr>
          <p:nvPr>
            <p:ph type="sldNum" sz="quarter" idx="10"/>
          </p:nvPr>
        </p:nvSpPr>
        <p:spPr/>
        <p:txBody>
          <a:bodyPr/>
          <a:lstStyle/>
          <a:p>
            <a:fld id="{AFBF5588-9DCA-4D00-ADFC-3772757ED9AF}" type="slidenum">
              <a:rPr lang="en-US" smtClean="0"/>
              <a:t>23</a:t>
            </a:fld>
            <a:endParaRPr lang="en-US"/>
          </a:p>
        </p:txBody>
      </p:sp>
    </p:spTree>
    <p:extLst>
      <p:ext uri="{BB962C8B-B14F-4D97-AF65-F5344CB8AC3E}">
        <p14:creationId xmlns:p14="http://schemas.microsoft.com/office/powerpoint/2010/main" val="3385251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4/8/2017 9:02 AM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855723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BD7D81-D864-B349-9FB4-613ED1F9D7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688671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BD7D81-D864-B349-9FB4-613ED1F9D7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768667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BD7D81-D864-B349-9FB4-613ED1F9D7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088024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BF5588-9DCA-4D00-ADFC-3772757ED9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8313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https://developer.xamarin.com/guides/xamarin-forms/xaml/xamlc/</a:t>
            </a:r>
          </a:p>
          <a:p>
            <a:endParaRPr lang="en-US" dirty="0"/>
          </a:p>
          <a:p>
            <a:r>
              <a:rPr lang="en-US" sz="1200" b="0" i="0" kern="1200" dirty="0">
                <a:solidFill>
                  <a:schemeClr val="tx1"/>
                </a:solidFill>
                <a:effectLst/>
                <a:latin typeface="+mn-lt"/>
                <a:ea typeface="+mn-ea"/>
                <a:cs typeface="+mn-cs"/>
              </a:rPr>
              <a:t>XAMLC offers a number of a benefits:</a:t>
            </a:r>
          </a:p>
          <a:p>
            <a:r>
              <a:rPr lang="en-US" sz="1200" b="0" i="0" kern="1200" dirty="0">
                <a:solidFill>
                  <a:schemeClr val="tx1"/>
                </a:solidFill>
                <a:effectLst/>
                <a:latin typeface="+mn-lt"/>
                <a:ea typeface="+mn-ea"/>
                <a:cs typeface="+mn-cs"/>
              </a:rPr>
              <a:t>It performs compile-time checking of XAML, notifying the user of any errors.</a:t>
            </a:r>
          </a:p>
          <a:p>
            <a:r>
              <a:rPr lang="en-US" sz="1200" b="0" i="0" kern="1200" dirty="0">
                <a:solidFill>
                  <a:schemeClr val="tx1"/>
                </a:solidFill>
                <a:effectLst/>
                <a:latin typeface="+mn-lt"/>
                <a:ea typeface="+mn-ea"/>
                <a:cs typeface="+mn-cs"/>
              </a:rPr>
              <a:t>It removes some of the load and instantiation time for XAML elements.</a:t>
            </a:r>
          </a:p>
          <a:p>
            <a:r>
              <a:rPr lang="en-US" sz="1200" b="0" i="0" kern="1200" dirty="0">
                <a:solidFill>
                  <a:schemeClr val="tx1"/>
                </a:solidFill>
                <a:effectLst/>
                <a:latin typeface="+mn-lt"/>
                <a:ea typeface="+mn-ea"/>
                <a:cs typeface="+mn-cs"/>
              </a:rPr>
              <a:t>It helps to reduce the file size of the final assembly by no longer including .</a:t>
            </a:r>
            <a:r>
              <a:rPr lang="en-US" sz="1200" b="0" i="0" kern="1200" dirty="0" err="1">
                <a:solidFill>
                  <a:schemeClr val="tx1"/>
                </a:solidFill>
                <a:effectLst/>
                <a:latin typeface="+mn-lt"/>
                <a:ea typeface="+mn-ea"/>
                <a:cs typeface="+mn-cs"/>
              </a:rPr>
              <a:t>xaml</a:t>
            </a:r>
            <a:r>
              <a:rPr lang="en-US" sz="1200" b="0" i="0" kern="1200" dirty="0">
                <a:solidFill>
                  <a:schemeClr val="tx1"/>
                </a:solidFill>
                <a:effectLst/>
                <a:latin typeface="+mn-lt"/>
                <a:ea typeface="+mn-ea"/>
                <a:cs typeface="+mn-cs"/>
              </a:rPr>
              <a:t> files.</a:t>
            </a:r>
          </a:p>
          <a:p>
            <a:endParaRPr lang="en-US" dirty="0"/>
          </a:p>
          <a:p>
            <a:r>
              <a:rPr lang="en-US" dirty="0"/>
              <a:t>Turned off by default for backwards compatibility</a:t>
            </a:r>
          </a:p>
          <a:p>
            <a:endParaRPr lang="en-US" dirty="0"/>
          </a:p>
          <a:p>
            <a:r>
              <a:rPr lang="en-US" dirty="0"/>
              <a:t>Only requires adding 1 attribute per assembly or class</a:t>
            </a:r>
          </a:p>
        </p:txBody>
      </p:sp>
      <p:sp>
        <p:nvSpPr>
          <p:cNvPr id="4" name="Slide Number Placeholder 3"/>
          <p:cNvSpPr>
            <a:spLocks noGrp="1"/>
          </p:cNvSpPr>
          <p:nvPr>
            <p:ph type="sldNum" sz="quarter" idx="10"/>
          </p:nvPr>
        </p:nvSpPr>
        <p:spPr/>
        <p:txBody>
          <a:bodyPr/>
          <a:lstStyle/>
          <a:p>
            <a:fld id="{AFBF5588-9DCA-4D00-ADFC-3772757ED9AF}" type="slidenum">
              <a:rPr lang="en-US" smtClean="0"/>
              <a:t>28</a:t>
            </a:fld>
            <a:endParaRPr lang="en-US"/>
          </a:p>
        </p:txBody>
      </p:sp>
    </p:spTree>
    <p:extLst>
      <p:ext uri="{BB962C8B-B14F-4D97-AF65-F5344CB8AC3E}">
        <p14:creationId xmlns:p14="http://schemas.microsoft.com/office/powerpoint/2010/main" val="22069436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4/8/2017 9:02 AM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62474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BF5588-9DCA-4D00-ADFC-3772757ED9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22329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ＭＳ Ｐゴシック" charset="0"/>
                <a:cs typeface="ＭＳ Ｐゴシック" charset="0"/>
              </a:rPr>
              <a:t>The </a:t>
            </a:r>
            <a:r>
              <a:rPr lang="en-US" sz="1200" b="0" i="0" kern="1200" dirty="0" err="1">
                <a:solidFill>
                  <a:schemeClr val="tx1"/>
                </a:solidFill>
                <a:effectLst/>
                <a:latin typeface="+mn-lt"/>
                <a:ea typeface="ＭＳ Ｐゴシック" charset="0"/>
                <a:cs typeface="ＭＳ Ｐゴシック" charset="0"/>
              </a:rPr>
              <a:t>async</a:t>
            </a:r>
            <a:r>
              <a:rPr lang="en-US" sz="1200" b="0" i="0" kern="1200" dirty="0">
                <a:solidFill>
                  <a:schemeClr val="tx1"/>
                </a:solidFill>
                <a:effectLst/>
                <a:latin typeface="+mn-lt"/>
                <a:ea typeface="ＭＳ Ｐゴシック" charset="0"/>
                <a:cs typeface="ＭＳ Ｐゴシック" charset="0"/>
              </a:rPr>
              <a:t> and await keywords in C# 5.0 now available to Xamarin developers make asynchronous programming incredibly pleasant. </a:t>
            </a:r>
          </a:p>
          <a:p>
            <a:pPr marL="171450" indent="-171450">
              <a:buFont typeface="Arial" panose="020B0604020202020204" pitchFamily="34" charset="0"/>
              <a:buChar char="•"/>
            </a:pPr>
            <a:r>
              <a:rPr lang="en-US" sz="1200" b="0" i="0" kern="1200" dirty="0">
                <a:solidFill>
                  <a:schemeClr val="tx1"/>
                </a:solidFill>
                <a:effectLst/>
                <a:latin typeface="+mn-lt"/>
                <a:ea typeface="ＭＳ Ｐゴシック" charset="0"/>
                <a:cs typeface="ＭＳ Ｐゴシック" charset="0"/>
              </a:rPr>
              <a:t>You end up with code that is much more linear and much easier to understand. </a:t>
            </a:r>
          </a:p>
          <a:p>
            <a:pPr marL="171450" indent="-171450">
              <a:buFont typeface="Arial" panose="020B0604020202020204" pitchFamily="34" charset="0"/>
              <a:buChar char="•"/>
            </a:pPr>
            <a:r>
              <a:rPr lang="en-US" sz="1200" b="0" i="0" kern="1200" dirty="0">
                <a:solidFill>
                  <a:schemeClr val="tx1"/>
                </a:solidFill>
                <a:effectLst/>
                <a:latin typeface="+mn-lt"/>
                <a:ea typeface="ＭＳ Ｐゴシック" charset="0"/>
                <a:cs typeface="ＭＳ Ｐゴシック" charset="0"/>
              </a:rPr>
              <a:t>The compiler does a lot of magic for you which simplifies your code and your life. </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097B6B-FF96-F443-AED4-FFB28983C4F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879749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ＭＳ Ｐゴシック" charset="0"/>
              </a:rPr>
              <a:t>Use your favorite libraries like </a:t>
            </a:r>
            <a:r>
              <a:rPr lang="en-US" sz="1200" b="0" i="0" kern="1200" baseline="0" dirty="0" err="1">
                <a:solidFill>
                  <a:schemeClr val="tx1"/>
                </a:solidFill>
                <a:effectLst/>
                <a:latin typeface="+mn-lt"/>
                <a:ea typeface="ＭＳ Ｐゴシック" charset="0"/>
              </a:rPr>
              <a:t>Json.NET</a:t>
            </a:r>
            <a:r>
              <a:rPr lang="en-US" sz="1200" b="0" i="0" kern="1200" baseline="0" dirty="0">
                <a:solidFill>
                  <a:schemeClr val="tx1"/>
                </a:solidFill>
                <a:effectLst/>
                <a:latin typeface="+mn-lt"/>
                <a:ea typeface="ＭＳ Ｐゴシック" charset="0"/>
              </a:rPr>
              <a:t>!</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097B6B-FF96-F443-AED4-FFB28983C4F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366723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BF5588-9DCA-4D00-ADFC-3772757ED9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6500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BF5588-9DCA-4D00-ADFC-3772757ED9AF}" type="slidenum">
              <a:rPr lang="en-US" smtClean="0"/>
              <a:t>5</a:t>
            </a:fld>
            <a:endParaRPr lang="en-US" dirty="0"/>
          </a:p>
        </p:txBody>
      </p:sp>
    </p:spTree>
    <p:extLst>
      <p:ext uri="{BB962C8B-B14F-4D97-AF65-F5344CB8AC3E}">
        <p14:creationId xmlns:p14="http://schemas.microsoft.com/office/powerpoint/2010/main" val="3455543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https://developer.xamarin.com/guides/xamarin-forms/xaml/xamlc/</a:t>
            </a:r>
          </a:p>
        </p:txBody>
      </p:sp>
      <p:sp>
        <p:nvSpPr>
          <p:cNvPr id="4" name="Slide Number Placeholder 3"/>
          <p:cNvSpPr>
            <a:spLocks noGrp="1"/>
          </p:cNvSpPr>
          <p:nvPr>
            <p:ph type="sldNum" sz="quarter" idx="10"/>
          </p:nvPr>
        </p:nvSpPr>
        <p:spPr/>
        <p:txBody>
          <a:bodyPr/>
          <a:lstStyle/>
          <a:p>
            <a:fld id="{AFBF5588-9DCA-4D00-ADFC-3772757ED9AF}" type="slidenum">
              <a:rPr lang="en-US" smtClean="0"/>
              <a:t>34</a:t>
            </a:fld>
            <a:endParaRPr lang="en-US"/>
          </a:p>
        </p:txBody>
      </p:sp>
    </p:spTree>
    <p:extLst>
      <p:ext uri="{BB962C8B-B14F-4D97-AF65-F5344CB8AC3E}">
        <p14:creationId xmlns:p14="http://schemas.microsoft.com/office/powerpoint/2010/main" val="17126081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https://developer.xamarin.com/guides/xamarin-forms/xaml/xamlc/</a:t>
            </a:r>
          </a:p>
          <a:p>
            <a:endParaRPr lang="en-US" dirty="0"/>
          </a:p>
          <a:p>
            <a:r>
              <a:rPr lang="en-US" sz="1200" b="0" i="0" kern="1200" dirty="0">
                <a:solidFill>
                  <a:schemeClr val="tx1"/>
                </a:solidFill>
                <a:effectLst/>
                <a:latin typeface="+mn-lt"/>
                <a:ea typeface="+mn-ea"/>
                <a:cs typeface="+mn-cs"/>
              </a:rPr>
              <a:t>XAMLC offers a number of a benefits:</a:t>
            </a:r>
          </a:p>
          <a:p>
            <a:r>
              <a:rPr lang="en-US" sz="1200" b="0" i="0" kern="1200" dirty="0">
                <a:solidFill>
                  <a:schemeClr val="tx1"/>
                </a:solidFill>
                <a:effectLst/>
                <a:latin typeface="+mn-lt"/>
                <a:ea typeface="+mn-ea"/>
                <a:cs typeface="+mn-cs"/>
              </a:rPr>
              <a:t>It performs compile-time checking of XAML, notifying the user of any errors.</a:t>
            </a:r>
          </a:p>
          <a:p>
            <a:r>
              <a:rPr lang="en-US" sz="1200" b="0" i="0" kern="1200" dirty="0">
                <a:solidFill>
                  <a:schemeClr val="tx1"/>
                </a:solidFill>
                <a:effectLst/>
                <a:latin typeface="+mn-lt"/>
                <a:ea typeface="+mn-ea"/>
                <a:cs typeface="+mn-cs"/>
              </a:rPr>
              <a:t>It removes some of the load and instantiation time for XAML elements.</a:t>
            </a:r>
          </a:p>
          <a:p>
            <a:r>
              <a:rPr lang="en-US" sz="1200" b="0" i="0" kern="1200" dirty="0">
                <a:solidFill>
                  <a:schemeClr val="tx1"/>
                </a:solidFill>
                <a:effectLst/>
                <a:latin typeface="+mn-lt"/>
                <a:ea typeface="+mn-ea"/>
                <a:cs typeface="+mn-cs"/>
              </a:rPr>
              <a:t>It helps to reduce the file size of the final assembly by no longer including .</a:t>
            </a:r>
            <a:r>
              <a:rPr lang="en-US" sz="1200" b="0" i="0" kern="1200" dirty="0" err="1">
                <a:solidFill>
                  <a:schemeClr val="tx1"/>
                </a:solidFill>
                <a:effectLst/>
                <a:latin typeface="+mn-lt"/>
                <a:ea typeface="+mn-ea"/>
                <a:cs typeface="+mn-cs"/>
              </a:rPr>
              <a:t>xaml</a:t>
            </a:r>
            <a:r>
              <a:rPr lang="en-US" sz="1200" b="0" i="0" kern="1200" dirty="0">
                <a:solidFill>
                  <a:schemeClr val="tx1"/>
                </a:solidFill>
                <a:effectLst/>
                <a:latin typeface="+mn-lt"/>
                <a:ea typeface="+mn-ea"/>
                <a:cs typeface="+mn-cs"/>
              </a:rPr>
              <a:t> files.</a:t>
            </a:r>
          </a:p>
          <a:p>
            <a:endParaRPr lang="en-US" dirty="0"/>
          </a:p>
          <a:p>
            <a:r>
              <a:rPr lang="en-US" dirty="0"/>
              <a:t>Turned off by default for backwards compatibility</a:t>
            </a:r>
          </a:p>
          <a:p>
            <a:endParaRPr lang="en-US" dirty="0"/>
          </a:p>
          <a:p>
            <a:r>
              <a:rPr lang="en-US" dirty="0"/>
              <a:t>Only requires adding 1 attribute per assembly or class</a:t>
            </a:r>
          </a:p>
        </p:txBody>
      </p:sp>
      <p:sp>
        <p:nvSpPr>
          <p:cNvPr id="4" name="Slide Number Placeholder 3"/>
          <p:cNvSpPr>
            <a:spLocks noGrp="1"/>
          </p:cNvSpPr>
          <p:nvPr>
            <p:ph type="sldNum" sz="quarter" idx="10"/>
          </p:nvPr>
        </p:nvSpPr>
        <p:spPr/>
        <p:txBody>
          <a:bodyPr/>
          <a:lstStyle/>
          <a:p>
            <a:fld id="{AFBF5588-9DCA-4D00-ADFC-3772757ED9AF}" type="slidenum">
              <a:rPr lang="en-US" smtClean="0"/>
              <a:t>35</a:t>
            </a:fld>
            <a:endParaRPr lang="en-US"/>
          </a:p>
        </p:txBody>
      </p:sp>
    </p:spTree>
    <p:extLst>
      <p:ext uri="{BB962C8B-B14F-4D97-AF65-F5344CB8AC3E}">
        <p14:creationId xmlns:p14="http://schemas.microsoft.com/office/powerpoint/2010/main" val="42073709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BF5588-9DCA-4D00-ADFC-3772757ED9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31148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BF5588-9DCA-4D00-ADFC-3772757ED9AF}" type="slidenum">
              <a:rPr lang="en-US" smtClean="0"/>
              <a:t>39</a:t>
            </a:fld>
            <a:endParaRPr lang="en-US"/>
          </a:p>
        </p:txBody>
      </p:sp>
    </p:spTree>
    <p:extLst>
      <p:ext uri="{BB962C8B-B14F-4D97-AF65-F5344CB8AC3E}">
        <p14:creationId xmlns:p14="http://schemas.microsoft.com/office/powerpoint/2010/main" val="1324039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BF5588-9DCA-4D00-ADFC-3772757ED9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94072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BF5588-9DCA-4D00-ADFC-3772757ED9AF}" type="slidenum">
              <a:rPr lang="en-US" smtClean="0"/>
              <a:t>42</a:t>
            </a:fld>
            <a:endParaRPr lang="en-US"/>
          </a:p>
        </p:txBody>
      </p:sp>
    </p:spTree>
    <p:extLst>
      <p:ext uri="{BB962C8B-B14F-4D97-AF65-F5344CB8AC3E}">
        <p14:creationId xmlns:p14="http://schemas.microsoft.com/office/powerpoint/2010/main" val="37207564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BF5588-9DCA-4D00-ADFC-3772757ED9AF}" type="slidenum">
              <a:rPr lang="en-US" smtClean="0"/>
              <a:t>44</a:t>
            </a:fld>
            <a:endParaRPr lang="en-US"/>
          </a:p>
        </p:txBody>
      </p:sp>
    </p:spTree>
    <p:extLst>
      <p:ext uri="{BB962C8B-B14F-4D97-AF65-F5344CB8AC3E}">
        <p14:creationId xmlns:p14="http://schemas.microsoft.com/office/powerpoint/2010/main" val="4125162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of 2016, 77% of Americans own a smartphone</a:t>
            </a:r>
          </a:p>
          <a:p>
            <a:endParaRPr lang="en-US" dirty="0"/>
          </a:p>
        </p:txBody>
      </p:sp>
      <p:sp>
        <p:nvSpPr>
          <p:cNvPr id="4" name="Slide Number Placeholder 3"/>
          <p:cNvSpPr>
            <a:spLocks noGrp="1"/>
          </p:cNvSpPr>
          <p:nvPr>
            <p:ph type="sldNum" sz="quarter" idx="10"/>
          </p:nvPr>
        </p:nvSpPr>
        <p:spPr/>
        <p:txBody>
          <a:bodyPr/>
          <a:lstStyle/>
          <a:p>
            <a:fld id="{AFBF5588-9DCA-4D00-ADFC-3772757ED9AF}" type="slidenum">
              <a:rPr lang="en-US" smtClean="0"/>
              <a:t>6</a:t>
            </a:fld>
            <a:endParaRPr lang="en-US"/>
          </a:p>
        </p:txBody>
      </p:sp>
    </p:spTree>
    <p:extLst>
      <p:ext uri="{BB962C8B-B14F-4D97-AF65-F5344CB8AC3E}">
        <p14:creationId xmlns:p14="http://schemas.microsoft.com/office/powerpoint/2010/main" val="1972849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BF5588-9DCA-4D00-ADFC-3772757ED9AF}" type="slidenum">
              <a:rPr lang="en-US" smtClean="0"/>
              <a:t>7</a:t>
            </a:fld>
            <a:endParaRPr lang="en-US"/>
          </a:p>
        </p:txBody>
      </p:sp>
    </p:spTree>
    <p:extLst>
      <p:ext uri="{BB962C8B-B14F-4D97-AF65-F5344CB8AC3E}">
        <p14:creationId xmlns:p14="http://schemas.microsoft.com/office/powerpoint/2010/main" val="2379931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BF5588-9DCA-4D00-ADFC-3772757ED9AF}" type="slidenum">
              <a:rPr lang="en-US" smtClean="0"/>
              <a:t>8</a:t>
            </a:fld>
            <a:endParaRPr lang="en-US" dirty="0"/>
          </a:p>
        </p:txBody>
      </p:sp>
    </p:spTree>
    <p:extLst>
      <p:ext uri="{BB962C8B-B14F-4D97-AF65-F5344CB8AC3E}">
        <p14:creationId xmlns:p14="http://schemas.microsoft.com/office/powerpoint/2010/main" val="4410169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First let’s take a look at the shear number of configurations there are between iOS and Android. As iOS progresses this number is only set to increase, and on Android it is already a HUGE number of configurations to even think about testing.</a:t>
            </a:r>
          </a:p>
          <a:p>
            <a:endParaRPr lang="en-US" baseline="0" dirty="0"/>
          </a:p>
          <a:p>
            <a:r>
              <a:rPr lang="en-US" baseline="0" dirty="0"/>
              <a:t>iOS: 7, 7.1, 8, 8.1, 8.2, and iOS 9, iOS 9.1</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9</a:t>
            </a:fld>
            <a:endParaRPr lang="en-US"/>
          </a:p>
        </p:txBody>
      </p:sp>
    </p:spTree>
    <p:extLst>
      <p:ext uri="{BB962C8B-B14F-4D97-AF65-F5344CB8AC3E}">
        <p14:creationId xmlns:p14="http://schemas.microsoft.com/office/powerpoint/2010/main" val="38024685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fragmentation</a:t>
            </a:r>
            <a:r>
              <a:rPr lang="en-US" baseline="0" dirty="0"/>
              <a:t> isn’t just in the devices, but as we start to build on our applications you soon found out they are ever increasingly complex.</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BD7D81-D864-B349-9FB4-613ED1F9D7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96980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BF5588-9DCA-4D00-ADFC-3772757ED9AF}" type="slidenum">
              <a:rPr lang="en-US" smtClean="0"/>
              <a:t>11</a:t>
            </a:fld>
            <a:endParaRPr lang="en-US" dirty="0"/>
          </a:p>
        </p:txBody>
      </p:sp>
    </p:spTree>
    <p:extLst>
      <p:ext uri="{BB962C8B-B14F-4D97-AF65-F5344CB8AC3E}">
        <p14:creationId xmlns:p14="http://schemas.microsoft.com/office/powerpoint/2010/main" val="99668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emf"/><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783540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a:p>
            <a:pPr lvl="0"/>
            <a:r>
              <a:rPr lang="en-US" dirty="0"/>
              <a:t>Presenter Title</a:t>
            </a:r>
          </a:p>
          <a:p>
            <a:pPr lvl="0"/>
            <a:r>
              <a:rPr lang="en-US" dirty="0"/>
              <a:t>Presenter Contact</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6083168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37331691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80608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105935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09649558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311487050"/>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44402469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Drag picture to placeholder or click icon to add</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32625830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4254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021704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18216"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extLst>
      <p:ext uri="{BB962C8B-B14F-4D97-AF65-F5344CB8AC3E}">
        <p14:creationId xmlns:p14="http://schemas.microsoft.com/office/powerpoint/2010/main" val="3364138475"/>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118173889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28151162"/>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8658535"/>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8275209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cSld name="7_Two Content">
    <p:spTree>
      <p:nvGrpSpPr>
        <p:cNvPr id="1" name=""/>
        <p:cNvGrpSpPr/>
        <p:nvPr/>
      </p:nvGrpSpPr>
      <p:grpSpPr>
        <a:xfrm>
          <a:off x="0" y="0"/>
          <a:ext cx="0" cy="0"/>
          <a:chOff x="0" y="0"/>
          <a:chExt cx="0" cy="0"/>
        </a:xfrm>
      </p:grpSpPr>
      <p:cxnSp>
        <p:nvCxnSpPr>
          <p:cNvPr id="8" name="Straight Connector 7"/>
          <p:cNvCxnSpPr/>
          <p:nvPr/>
        </p:nvCxnSpPr>
        <p:spPr>
          <a:xfrm>
            <a:off x="355600" y="990600"/>
            <a:ext cx="1143000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hasCustomPrompt="1"/>
          </p:nvPr>
        </p:nvSpPr>
        <p:spPr>
          <a:xfrm>
            <a:off x="355600" y="203200"/>
            <a:ext cx="9398000" cy="787400"/>
          </a:xfrm>
        </p:spPr>
        <p:txBody>
          <a:bodyPr anchor="b">
            <a:normAutofit/>
          </a:bodyPr>
          <a:lstStyle>
            <a:lvl1pPr algn="l">
              <a:defRPr sz="3200" b="0" i="0">
                <a:solidFill>
                  <a:srgbClr val="3186C7"/>
                </a:solidFill>
                <a:latin typeface="Helvetica Light"/>
                <a:cs typeface="Helvetica Light"/>
              </a:defRPr>
            </a:lvl1pPr>
          </a:lstStyle>
          <a:p>
            <a:r>
              <a:rPr lang="en-US" dirty="0"/>
              <a:t>Title Goes Here</a:t>
            </a:r>
          </a:p>
        </p:txBody>
      </p:sp>
    </p:spTree>
    <p:extLst>
      <p:ext uri="{BB962C8B-B14F-4D97-AF65-F5344CB8AC3E}">
        <p14:creationId xmlns:p14="http://schemas.microsoft.com/office/powerpoint/2010/main" val="243547888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7277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2"/>
            <a:ext cx="2844800" cy="365125"/>
          </a:xfrm>
          <a:prstGeom prst="rect">
            <a:avLst/>
          </a:prstGeom>
        </p:spPr>
        <p:txBody>
          <a:bodyPr/>
          <a:lstStyle/>
          <a:p>
            <a:fld id="{8ACDB3CC-F982-40F9-8DD6-BCC9AFBF44BD}" type="datetime1">
              <a:rPr lang="en-US" smtClean="0"/>
              <a:pPr/>
              <a:t>4/8/2017</a:t>
            </a:fld>
            <a:endParaRPr lang="en-US" dirty="0"/>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208026549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1pPr marL="0" indent="0">
              <a:buNone/>
              <a:defRPr/>
            </a:lvl1pPr>
            <a:lvl2pPr marL="336145" indent="0">
              <a:buNone/>
              <a:defRPr/>
            </a:lvl2pPr>
            <a:lvl3pPr marL="560241" indent="0">
              <a:buNone/>
              <a:defRPr sz="2353"/>
            </a:lvl3pPr>
            <a:lvl4pPr marL="784338" indent="0">
              <a:buNone/>
              <a:defRPr sz="1961"/>
            </a:lvl4pPr>
            <a:lvl5pPr marL="1008434" indent="0">
              <a:buNone/>
              <a:defRPr sz="196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4333088"/>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userDrawn="1">
  <p:cSld name="2_Title Only">
    <p:bg>
      <p:bgPr>
        <a:solidFill>
          <a:srgbClr val="2B3951"/>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67512" y="50292"/>
            <a:ext cx="11252250" cy="1143000"/>
          </a:xfrm>
          <a:ln w="12700">
            <a:miter lim="400000"/>
          </a:ln>
        </p:spPr>
        <p:txBody>
          <a:bodyPr lIns="0" tIns="0" rIns="0" bIns="0" anchor="ctr">
            <a:normAutofit/>
          </a:bodyPr>
          <a:lstStyle>
            <a:lvl1pPr>
              <a:defRPr lang="en-US" sz="4000" b="1" i="0">
                <a:solidFill>
                  <a:schemeClr val="bg1"/>
                </a:solidFill>
                <a:latin typeface="Segoe UI" charset="0"/>
                <a:ea typeface="Segoe UI" charset="0"/>
                <a:cs typeface="Segoe UI" charset="0"/>
              </a:defRPr>
            </a:lvl1pPr>
          </a:lstStyle>
          <a:p>
            <a:pPr lvl="0"/>
            <a:r>
              <a:rPr lang="en-US" dirty="0"/>
              <a:t>Title text</a:t>
            </a:r>
          </a:p>
        </p:txBody>
      </p:sp>
      <p:pic>
        <p:nvPicPr>
          <p:cNvPr id="5" name="Picture 4"/>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55542346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2729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783540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a:p>
            <a:pPr lvl="0"/>
            <a:r>
              <a:rPr lang="en-US" dirty="0"/>
              <a:t>Presenter Title</a:t>
            </a:r>
          </a:p>
          <a:p>
            <a:pPr lvl="0"/>
            <a:r>
              <a:rPr lang="en-US" dirty="0"/>
              <a:t>Presenter Contact</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57587" y="5670380"/>
            <a:ext cx="3665174" cy="888023"/>
          </a:xfrm>
          <a:prstGeom prst="rect">
            <a:avLst/>
          </a:prstGeom>
        </p:spPr>
      </p:pic>
    </p:spTree>
    <p:extLst>
      <p:ext uri="{BB962C8B-B14F-4D97-AF65-F5344CB8AC3E}">
        <p14:creationId xmlns:p14="http://schemas.microsoft.com/office/powerpoint/2010/main" val="1607698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78224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7881779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18216"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extLst>
      <p:ext uri="{BB962C8B-B14F-4D97-AF65-F5344CB8AC3E}">
        <p14:creationId xmlns:p14="http://schemas.microsoft.com/office/powerpoint/2010/main" val="158263725"/>
      </p:ext>
    </p:extLst>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502116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1pPr marL="0" indent="0">
              <a:buNone/>
              <a:defRPr/>
            </a:lvl1pPr>
            <a:lvl2pPr marL="336145" indent="0">
              <a:buNone/>
              <a:defRPr/>
            </a:lvl2pPr>
            <a:lvl3pPr marL="560241" indent="0">
              <a:buNone/>
              <a:defRPr sz="2353"/>
            </a:lvl3pPr>
            <a:lvl4pPr marL="784338" indent="0">
              <a:buNone/>
              <a:defRPr sz="1961"/>
            </a:lvl4pPr>
            <a:lvl5pPr marL="1008434" indent="0">
              <a:buNone/>
              <a:defRPr sz="196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059993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655056697"/>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30497250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976251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624290"/>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1648572016"/>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359674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1047901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817925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1276356114"/>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56381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11306157" y="6099698"/>
            <a:ext cx="407895" cy="365125"/>
          </a:xfrm>
          <a:prstGeom prst="rect">
            <a:avLst/>
          </a:prstGeom>
        </p:spPr>
        <p:txBody>
          <a:bodyPr/>
          <a:lstStyle/>
          <a:p>
            <a:fld id="{72791EF6-4CC3-A645-99B4-EB889446B386}" type="slidenum">
              <a:rPr lang="en-US" smtClean="0"/>
              <a:pPr/>
              <a:t>‹#›</a:t>
            </a:fld>
            <a:endParaRPr lang="en-US" dirty="0"/>
          </a:p>
        </p:txBody>
      </p:sp>
    </p:spTree>
    <p:extLst>
      <p:ext uri="{BB962C8B-B14F-4D97-AF65-F5344CB8AC3E}">
        <p14:creationId xmlns:p14="http://schemas.microsoft.com/office/powerpoint/2010/main" val="341108994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48977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1_Title Slide w/o illustration Light">
    <p:bg>
      <p:bgPr>
        <a:solidFill>
          <a:srgbClr val="2B3951"/>
        </a:solidFill>
        <a:effectLst/>
      </p:bgPr>
    </p:bg>
    <p:spTree>
      <p:nvGrpSpPr>
        <p:cNvPr id="1" name=""/>
        <p:cNvGrpSpPr/>
        <p:nvPr/>
      </p:nvGrpSpPr>
      <p:grpSpPr>
        <a:xfrm>
          <a:off x="0" y="0"/>
          <a:ext cx="0" cy="0"/>
          <a:chOff x="0" y="0"/>
          <a:chExt cx="0" cy="0"/>
        </a:xfrm>
      </p:grpSpPr>
      <p:pic>
        <p:nvPicPr>
          <p:cNvPr id="2" name="Picture 1"/>
          <p:cNvPicPr>
            <a:picLocks/>
          </p:cNvPicPr>
          <p:nvPr userDrawn="1"/>
        </p:nvPicPr>
        <p:blipFill>
          <a:blip r:embed="rId2"/>
          <a:stretch>
            <a:fillRect/>
          </a:stretch>
        </p:blipFill>
        <p:spPr>
          <a:xfrm>
            <a:off x="2820924" y="2976372"/>
            <a:ext cx="6478524" cy="873252"/>
          </a:xfrm>
          <a:prstGeom prst="rect">
            <a:avLst/>
          </a:prstGeom>
        </p:spPr>
      </p:pic>
      <p:pic>
        <p:nvPicPr>
          <p:cNvPr id="4" name="Picture 3"/>
          <p:cNvPicPr>
            <a:picLocks noChangeAspect="1"/>
          </p:cNvPicPr>
          <p:nvPr userDrawn="1"/>
        </p:nvPicPr>
        <p:blipFill>
          <a:blip r:embed="rId3"/>
          <a:stretch>
            <a:fillRect/>
          </a:stretch>
        </p:blipFill>
        <p:spPr>
          <a:xfrm>
            <a:off x="0" y="6762750"/>
            <a:ext cx="12207240" cy="124177"/>
          </a:xfrm>
          <a:prstGeom prst="rect">
            <a:avLst/>
          </a:prstGeom>
        </p:spPr>
      </p:pic>
    </p:spTree>
    <p:extLst>
      <p:ext uri="{BB962C8B-B14F-4D97-AF65-F5344CB8AC3E}">
        <p14:creationId xmlns:p14="http://schemas.microsoft.com/office/powerpoint/2010/main" val="197602881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1_Speaker Intro Light">
    <p:bg>
      <p:bgPr>
        <a:solidFill>
          <a:srgbClr val="2B395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61452" y="2112342"/>
            <a:ext cx="7016248" cy="1783798"/>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Click to edit Master title style</a:t>
            </a:r>
          </a:p>
        </p:txBody>
      </p:sp>
      <p:sp>
        <p:nvSpPr>
          <p:cNvPr id="4" name="Text Placeholder 3"/>
          <p:cNvSpPr>
            <a:spLocks noGrp="1"/>
          </p:cNvSpPr>
          <p:nvPr>
            <p:ph type="body" sz="quarter" idx="10"/>
          </p:nvPr>
        </p:nvSpPr>
        <p:spPr>
          <a:xfrm>
            <a:off x="4661483" y="3421479"/>
            <a:ext cx="7016217" cy="1063625"/>
          </a:xfrm>
        </p:spPr>
        <p:txBody>
          <a:bodyPr>
            <a:noAutofit/>
          </a:bodyPr>
          <a:lstStyle>
            <a:lvl1pPr algn="l">
              <a:defRPr sz="3000" b="0" i="0">
                <a:solidFill>
                  <a:schemeClr val="bg1"/>
                </a:solidFill>
                <a:latin typeface="Segoe UI" charset="0"/>
                <a:ea typeface="Segoe UI" charset="0"/>
                <a:cs typeface="Segoe UI" charset="0"/>
              </a:defRPr>
            </a:lvl1pPr>
            <a:lvl2pPr algn="r">
              <a:defRPr sz="3000"/>
            </a:lvl2pPr>
            <a:lvl3pPr algn="r">
              <a:defRPr sz="3000"/>
            </a:lvl3pPr>
            <a:lvl4pPr algn="r">
              <a:defRPr sz="3000"/>
            </a:lvl4pPr>
            <a:lvl5pPr algn="r">
              <a:defRPr sz="3000"/>
            </a:lvl5pPr>
          </a:lstStyle>
          <a:p>
            <a:pPr lvl="0"/>
            <a:r>
              <a:rPr lang="en-US" dirty="0"/>
              <a:t>Click to edit Master text styles</a:t>
            </a:r>
          </a:p>
        </p:txBody>
      </p:sp>
      <p:sp>
        <p:nvSpPr>
          <p:cNvPr id="7" name="Picture Placeholder 6"/>
          <p:cNvSpPr>
            <a:spLocks noGrp="1"/>
          </p:cNvSpPr>
          <p:nvPr>
            <p:ph type="pic" sz="quarter" idx="11" hasCustomPrompt="1"/>
          </p:nvPr>
        </p:nvSpPr>
        <p:spPr>
          <a:xfrm>
            <a:off x="0" y="-16329"/>
            <a:ext cx="4074695" cy="6779079"/>
          </a:xfrm>
        </p:spPr>
        <p:txBody>
          <a:bodyPr anchor="ctr">
            <a:normAutofit/>
          </a:bodyPr>
          <a:lstStyle>
            <a:lvl1pPr algn="ctr">
              <a:defRPr sz="2400" baseline="0">
                <a:solidFill>
                  <a:schemeClr val="bg1"/>
                </a:solidFill>
              </a:defRPr>
            </a:lvl1pPr>
          </a:lstStyle>
          <a:p>
            <a:r>
              <a:rPr lang="en-US" dirty="0"/>
              <a:t>Drag photo here. Make sure</a:t>
            </a:r>
            <a:br>
              <a:rPr lang="en-US" dirty="0"/>
            </a:br>
            <a:r>
              <a:rPr lang="en-US" dirty="0"/>
              <a:t>it fills the space provided fully.</a:t>
            </a:r>
            <a:br>
              <a:rPr lang="en-US" dirty="0"/>
            </a:br>
            <a:r>
              <a:rPr lang="en-US" dirty="0"/>
              <a:t>Click photo and navigate to  “Picture Format” tab to adjust size and placement of image. See slide 18 for instructions</a:t>
            </a:r>
            <a:br>
              <a:rPr lang="en-US" dirty="0"/>
            </a:br>
            <a:r>
              <a:rPr lang="en-US" dirty="0"/>
              <a:t>on how to resize images</a:t>
            </a:r>
          </a:p>
        </p:txBody>
      </p:sp>
      <p:pic>
        <p:nvPicPr>
          <p:cNvPr id="8" name="Picture 7"/>
          <p:cNvPicPr>
            <a:picLocks noChangeAspect="1"/>
          </p:cNvPicPr>
          <p:nvPr userDrawn="1"/>
        </p:nvPicPr>
        <p:blipFill>
          <a:blip r:embed="rId2"/>
          <a:stretch>
            <a:fillRect/>
          </a:stretch>
        </p:blipFill>
        <p:spPr>
          <a:xfrm>
            <a:off x="4661452" y="5117548"/>
            <a:ext cx="1784466" cy="240515"/>
          </a:xfrm>
          <a:prstGeom prst="rect">
            <a:avLst/>
          </a:prstGeom>
        </p:spPr>
      </p:pic>
      <p:pic>
        <p:nvPicPr>
          <p:cNvPr id="9" name="Picture 8"/>
          <p:cNvPicPr>
            <a:picLocks noChangeAspect="1"/>
          </p:cNvPicPr>
          <p:nvPr userDrawn="1"/>
        </p:nvPicPr>
        <p:blipFill>
          <a:blip r:embed="rId3"/>
          <a:stretch>
            <a:fillRect/>
          </a:stretch>
        </p:blipFill>
        <p:spPr>
          <a:xfrm>
            <a:off x="0" y="6762750"/>
            <a:ext cx="12207240" cy="124177"/>
          </a:xfrm>
          <a:prstGeom prst="rect">
            <a:avLst/>
          </a:prstGeom>
        </p:spPr>
      </p:pic>
    </p:spTree>
    <p:extLst>
      <p:ext uri="{BB962C8B-B14F-4D97-AF65-F5344CB8AC3E}">
        <p14:creationId xmlns:p14="http://schemas.microsoft.com/office/powerpoint/2010/main" val="1348870910"/>
      </p:ext>
    </p:extLst>
  </p:cSld>
  <p:clrMapOvr>
    <a:masterClrMapping/>
  </p:clrMapOvr>
  <p:extLst mod="1">
    <p:ext uri="{DCECCB84-F9BA-43D5-87BE-67443E8EF086}">
      <p15:sldGuideLst xmlns:p15="http://schemas.microsoft.com/office/powerpoint/2012/main"/>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2_Speaker Intro Light">
    <p:bg>
      <p:bgPr>
        <a:solidFill>
          <a:srgbClr val="2B395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61452" y="2112342"/>
            <a:ext cx="7016248" cy="1783798"/>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Click to edit Master title style</a:t>
            </a:r>
          </a:p>
        </p:txBody>
      </p:sp>
      <p:sp>
        <p:nvSpPr>
          <p:cNvPr id="4" name="Text Placeholder 3"/>
          <p:cNvSpPr>
            <a:spLocks noGrp="1"/>
          </p:cNvSpPr>
          <p:nvPr>
            <p:ph type="body" sz="quarter" idx="10"/>
          </p:nvPr>
        </p:nvSpPr>
        <p:spPr>
          <a:xfrm>
            <a:off x="4661483" y="3421479"/>
            <a:ext cx="7016217" cy="1063625"/>
          </a:xfrm>
        </p:spPr>
        <p:txBody>
          <a:bodyPr>
            <a:noAutofit/>
          </a:bodyPr>
          <a:lstStyle>
            <a:lvl1pPr algn="l">
              <a:defRPr sz="3000" b="0" i="0">
                <a:solidFill>
                  <a:schemeClr val="bg1"/>
                </a:solidFill>
                <a:latin typeface="Segoe UI" charset="0"/>
                <a:ea typeface="Segoe UI" charset="0"/>
                <a:cs typeface="Segoe UI" charset="0"/>
              </a:defRPr>
            </a:lvl1pPr>
            <a:lvl2pPr algn="r">
              <a:defRPr sz="3000"/>
            </a:lvl2pPr>
            <a:lvl3pPr algn="r">
              <a:defRPr sz="3000"/>
            </a:lvl3pPr>
            <a:lvl4pPr algn="r">
              <a:defRPr sz="3000"/>
            </a:lvl4pPr>
            <a:lvl5pPr algn="r">
              <a:defRPr sz="3000"/>
            </a:lvl5pPr>
          </a:lstStyle>
          <a:p>
            <a:pPr lvl="0"/>
            <a:r>
              <a:rPr lang="en-US" dirty="0"/>
              <a:t>Click to edit Master text styles</a:t>
            </a:r>
          </a:p>
        </p:txBody>
      </p:sp>
      <p:sp>
        <p:nvSpPr>
          <p:cNvPr id="7" name="Picture Placeholder 6"/>
          <p:cNvSpPr>
            <a:spLocks noGrp="1"/>
          </p:cNvSpPr>
          <p:nvPr>
            <p:ph type="pic" sz="quarter" idx="11" hasCustomPrompt="1"/>
          </p:nvPr>
        </p:nvSpPr>
        <p:spPr>
          <a:xfrm>
            <a:off x="0" y="-16329"/>
            <a:ext cx="4074695" cy="6779079"/>
          </a:xfrm>
        </p:spPr>
        <p:txBody>
          <a:bodyPr anchor="ctr">
            <a:normAutofit/>
          </a:bodyPr>
          <a:lstStyle>
            <a:lvl1pPr algn="ctr">
              <a:defRPr sz="2400" baseline="0">
                <a:solidFill>
                  <a:schemeClr val="bg1"/>
                </a:solidFill>
              </a:defRPr>
            </a:lvl1pPr>
          </a:lstStyle>
          <a:p>
            <a:r>
              <a:rPr lang="en-US" dirty="0"/>
              <a:t>Drag photo here. Make sure</a:t>
            </a:r>
            <a:br>
              <a:rPr lang="en-US" dirty="0"/>
            </a:br>
            <a:r>
              <a:rPr lang="en-US" dirty="0"/>
              <a:t>it fills the space provided fully.</a:t>
            </a:r>
            <a:br>
              <a:rPr lang="en-US" dirty="0"/>
            </a:br>
            <a:r>
              <a:rPr lang="en-US" dirty="0"/>
              <a:t>Click photo and navigate to  “Picture Format” tab to adjust size and placement of image. See slide 18 for instructions</a:t>
            </a:r>
            <a:br>
              <a:rPr lang="en-US" dirty="0"/>
            </a:br>
            <a:r>
              <a:rPr lang="en-US" dirty="0"/>
              <a:t>on how to resize images</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46704" y="4990012"/>
            <a:ext cx="1913382" cy="430530"/>
          </a:xfrm>
          <a:prstGeom prst="rect">
            <a:avLst/>
          </a:prstGeom>
        </p:spPr>
      </p:pic>
      <p:pic>
        <p:nvPicPr>
          <p:cNvPr id="9" name="Picture 8"/>
          <p:cNvPicPr>
            <a:picLocks noChangeAspect="1"/>
          </p:cNvPicPr>
          <p:nvPr userDrawn="1"/>
        </p:nvPicPr>
        <p:blipFill>
          <a:blip r:embed="rId3"/>
          <a:stretch>
            <a:fillRect/>
          </a:stretch>
        </p:blipFill>
        <p:spPr>
          <a:xfrm>
            <a:off x="0" y="6762750"/>
            <a:ext cx="12207240" cy="124177"/>
          </a:xfrm>
          <a:prstGeom prst="rect">
            <a:avLst/>
          </a:prstGeom>
        </p:spPr>
      </p:pic>
    </p:spTree>
    <p:extLst>
      <p:ext uri="{BB962C8B-B14F-4D97-AF65-F5344CB8AC3E}">
        <p14:creationId xmlns:p14="http://schemas.microsoft.com/office/powerpoint/2010/main" val="2662016375"/>
      </p:ext>
    </p:extLst>
  </p:cSld>
  <p:clrMapOvr>
    <a:masterClrMapping/>
  </p:clrMapOvr>
  <p:extLst mod="1">
    <p:ext uri="{DCECCB84-F9BA-43D5-87BE-67443E8EF086}">
      <p15:sldGuideLst xmlns:p15="http://schemas.microsoft.com/office/powerpoint/2012/main"/>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1_Section Heading / Quote Light">
    <p:bg>
      <p:bgPr>
        <a:solidFill>
          <a:srgbClr val="2B395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59429" y="1875295"/>
            <a:ext cx="6291072" cy="2619214"/>
          </a:xfrm>
          <a:ln w="12700">
            <a:miter lim="400000"/>
          </a:ln>
        </p:spPr>
        <p:txBody>
          <a:bodyPr lIns="0" tIns="0" rIns="0" bIns="0" anchor="ctr">
            <a:normAutofit/>
          </a:bodyPr>
          <a:lstStyle>
            <a:lvl1pPr>
              <a:defRPr lang="en-US" sz="9000" b="1" i="0">
                <a:solidFill>
                  <a:srgbClr val="1FAECE"/>
                </a:solidFill>
                <a:latin typeface="Segoe UI Semibold" charset="0"/>
                <a:ea typeface="Segoe UI Semibold" charset="0"/>
                <a:cs typeface="Segoe UI Semibold" charset="0"/>
              </a:defRPr>
            </a:lvl1pPr>
          </a:lstStyle>
          <a:p>
            <a:pPr lvl="0" algn="ctr"/>
            <a:r>
              <a:rPr lang="en-US" dirty="0"/>
              <a:t>Title Text</a:t>
            </a:r>
          </a:p>
        </p:txBody>
      </p:sp>
      <p:pic>
        <p:nvPicPr>
          <p:cNvPr id="5" name="Picture 4"/>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3004966062"/>
      </p:ext>
    </p:extLst>
  </p:cSld>
  <p:clrMapOvr>
    <a:masterClrMapping/>
  </p:clrMapOvr>
  <p:extLst mod="1">
    <p:ext uri="{DCECCB84-F9BA-43D5-87BE-67443E8EF086}">
      <p15:sldGuideLst xmlns:p15="http://schemas.microsoft.com/office/powerpoint/2012/main"/>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2_Title Only">
    <p:bg>
      <p:bgPr>
        <a:solidFill>
          <a:srgbClr val="2B3951"/>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67512" y="50292"/>
            <a:ext cx="11252250" cy="1143000"/>
          </a:xfrm>
          <a:ln w="12700">
            <a:miter lim="400000"/>
          </a:ln>
        </p:spPr>
        <p:txBody>
          <a:bodyPr lIns="0" tIns="0" rIns="0" bIns="0" anchor="ctr">
            <a:normAutofit/>
          </a:bodyPr>
          <a:lstStyle>
            <a:lvl1pPr>
              <a:defRPr lang="en-US" sz="4000" b="1" i="0">
                <a:solidFill>
                  <a:schemeClr val="bg1"/>
                </a:solidFill>
                <a:latin typeface="Segoe UI" charset="0"/>
                <a:ea typeface="Segoe UI" charset="0"/>
                <a:cs typeface="Segoe UI" charset="0"/>
              </a:defRPr>
            </a:lvl1pPr>
          </a:lstStyle>
          <a:p>
            <a:pPr lvl="0"/>
            <a:r>
              <a:rPr lang="en-US" dirty="0"/>
              <a:t>Title text</a:t>
            </a:r>
          </a:p>
        </p:txBody>
      </p:sp>
      <p:pic>
        <p:nvPicPr>
          <p:cNvPr id="5" name="Picture 4"/>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26412762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1_Title Only">
    <p:bg>
      <p:bgPr>
        <a:solidFill>
          <a:srgbClr val="2B3951"/>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67512" y="50292"/>
            <a:ext cx="11252250" cy="1143000"/>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Title text</a:t>
            </a:r>
          </a:p>
        </p:txBody>
      </p:sp>
      <p:pic>
        <p:nvPicPr>
          <p:cNvPr id="4" name="Picture 3"/>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381832119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Title &amp; Bullets Light_Left">
    <p:bg>
      <p:bgPr>
        <a:solidFill>
          <a:srgbClr val="2B395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7512" y="50292"/>
            <a:ext cx="5428488" cy="1143000"/>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Title text</a:t>
            </a:r>
          </a:p>
        </p:txBody>
      </p:sp>
      <p:sp>
        <p:nvSpPr>
          <p:cNvPr id="7" name="Content Placeholder 6"/>
          <p:cNvSpPr>
            <a:spLocks noGrp="1"/>
          </p:cNvSpPr>
          <p:nvPr>
            <p:ph sz="quarter" idx="10"/>
          </p:nvPr>
        </p:nvSpPr>
        <p:spPr>
          <a:xfrm>
            <a:off x="667544" y="1377156"/>
            <a:ext cx="5428456" cy="4716140"/>
          </a:xfrm>
          <a:ln w="12700">
            <a:miter lim="400000"/>
          </a:ln>
        </p:spPr>
        <p:txBody>
          <a:bodyPr lIns="0" tIns="0" rIns="0" bIns="0">
            <a:normAutofit/>
          </a:bodyPr>
          <a:lstStyle>
            <a:lvl1pPr>
              <a:defRPr lang="en-US" sz="2700" b="0" i="0" dirty="0" smtClean="0">
                <a:solidFill>
                  <a:schemeClr val="bg1"/>
                </a:solidFill>
                <a:latin typeface="Segoe UI" charset="0"/>
                <a:ea typeface="Segoe UI" charset="0"/>
                <a:cs typeface="Segoe UI" charset="0"/>
              </a:defRPr>
            </a:lvl1pPr>
            <a:lvl2pPr>
              <a:defRPr lang="en-US" sz="2700" b="0" i="0" dirty="0" smtClean="0">
                <a:solidFill>
                  <a:schemeClr val="bg1"/>
                </a:solidFill>
                <a:latin typeface="Segoe UI" charset="0"/>
                <a:ea typeface="Segoe UI" charset="0"/>
                <a:cs typeface="Segoe UI" charset="0"/>
              </a:defRPr>
            </a:lvl2pPr>
            <a:lvl3pPr>
              <a:defRPr lang="en-US" sz="2700" b="0" i="0" dirty="0" smtClean="0">
                <a:solidFill>
                  <a:schemeClr val="bg1"/>
                </a:solidFill>
                <a:latin typeface="Segoe UI" charset="0"/>
                <a:ea typeface="Segoe UI" charset="0"/>
                <a:cs typeface="Segoe UI" charset="0"/>
              </a:defRPr>
            </a:lvl3pPr>
            <a:lvl4pPr>
              <a:defRPr lang="en-US" sz="2700" b="0" i="0" dirty="0" smtClean="0">
                <a:solidFill>
                  <a:schemeClr val="bg1"/>
                </a:solidFill>
                <a:latin typeface="Segoe UI" charset="0"/>
                <a:ea typeface="Segoe UI" charset="0"/>
                <a:cs typeface="Segoe UI" charset="0"/>
              </a:defRPr>
            </a:lvl4pPr>
            <a:lvl5pPr>
              <a:defRPr lang="en-US" sz="2700" b="0" i="0" dirty="0">
                <a:solidFill>
                  <a:schemeClr val="bg1"/>
                </a:solidFill>
                <a:latin typeface="Segoe UI" charset="0"/>
                <a:ea typeface="Segoe UI" charset="0"/>
                <a:cs typeface="Segoe UI" charset="0"/>
              </a:defRPr>
            </a:lvl5pPr>
          </a:lstStyle>
          <a:p>
            <a:pPr lvl="0">
              <a:lnSpc>
                <a:spcPct val="100000"/>
              </a:lnSpc>
            </a:pPr>
            <a:r>
              <a:rPr lang="en-US" dirty="0"/>
              <a:t>Click to edit Master text styles</a:t>
            </a:r>
          </a:p>
          <a:p>
            <a:pPr marL="285750" lvl="1" indent="-285750">
              <a:lnSpc>
                <a:spcPct val="100000"/>
              </a:lnSpc>
              <a:buFont typeface="Arial" charset="0"/>
              <a:buChar char="•"/>
            </a:pPr>
            <a:r>
              <a:rPr lang="en-US" dirty="0"/>
              <a:t>Second level</a:t>
            </a:r>
          </a:p>
          <a:p>
            <a:pPr marL="579438" lvl="2" indent="-304007">
              <a:lnSpc>
                <a:spcPct val="100000"/>
              </a:lnSpc>
              <a:buFont typeface=".AppleSystemUIFont" charset="0"/>
              <a:buChar char="–"/>
              <a:tabLst/>
            </a:pPr>
            <a:r>
              <a:rPr lang="en-US" dirty="0"/>
              <a:t>Third level</a:t>
            </a:r>
          </a:p>
          <a:p>
            <a:pPr marL="924719" lvl="3" indent="-317500">
              <a:lnSpc>
                <a:spcPct val="100000"/>
              </a:lnSpc>
              <a:buFont typeface="Arial" charset="0"/>
              <a:buChar char="•"/>
              <a:tabLst/>
            </a:pPr>
            <a:r>
              <a:rPr lang="en-US" dirty="0"/>
              <a:t>Fourth level</a:t>
            </a:r>
          </a:p>
          <a:p>
            <a:pPr marL="1242219" lvl="4" indent="-317500">
              <a:lnSpc>
                <a:spcPct val="100000"/>
              </a:lnSpc>
              <a:buFont typeface="Arial" charset="0"/>
              <a:buChar char="•"/>
              <a:tabLst/>
            </a:pPr>
            <a:r>
              <a:rPr lang="en-US" dirty="0"/>
              <a:t>Fifth level</a:t>
            </a:r>
          </a:p>
        </p:txBody>
      </p:sp>
      <p:pic>
        <p:nvPicPr>
          <p:cNvPr id="6" name="Picture 5"/>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2209585768"/>
      </p:ext>
    </p:extLst>
  </p:cSld>
  <p:clrMapOvr>
    <a:masterClrMapping/>
  </p:clrMapOvr>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2638984"/>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Title &amp; Bullets Light_Right">
    <p:bg>
      <p:bgPr>
        <a:solidFill>
          <a:srgbClr val="2B395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31972" y="50292"/>
            <a:ext cx="5428488" cy="1143000"/>
          </a:xfrm>
          <a:ln w="12700">
            <a:miter lim="400000"/>
          </a:ln>
        </p:spPr>
        <p:txBody>
          <a:bodyPr vert="horz" lIns="0" tIns="0" rIns="0" bIns="0" rtlCol="0" anchor="ctr">
            <a:normAutofit/>
          </a:bodyPr>
          <a:lstStyle>
            <a:lvl1pPr>
              <a:defRPr lang="en-US" b="1" dirty="0">
                <a:solidFill>
                  <a:schemeClr val="bg1"/>
                </a:solidFill>
              </a:defRPr>
            </a:lvl1pPr>
          </a:lstStyle>
          <a:p>
            <a:pPr lvl="0"/>
            <a:r>
              <a:rPr lang="en-US" dirty="0"/>
              <a:t>Title text</a:t>
            </a:r>
          </a:p>
        </p:txBody>
      </p:sp>
      <p:sp>
        <p:nvSpPr>
          <p:cNvPr id="7" name="Content Placeholder 6"/>
          <p:cNvSpPr>
            <a:spLocks noGrp="1"/>
          </p:cNvSpPr>
          <p:nvPr>
            <p:ph sz="quarter" idx="10"/>
          </p:nvPr>
        </p:nvSpPr>
        <p:spPr>
          <a:xfrm>
            <a:off x="6132004" y="1377156"/>
            <a:ext cx="5428456" cy="4716140"/>
          </a:xfrm>
          <a:ln w="12700">
            <a:miter lim="400000"/>
          </a:ln>
        </p:spPr>
        <p:txBody>
          <a:bodyPr vert="horz" lIns="0" tIns="0" rIns="0" bIns="0" rtlCol="0">
            <a:normAutofit/>
          </a:bodyPr>
          <a:lstStyle>
            <a:lvl1pPr>
              <a:defRPr lang="en-US" sz="2700" b="0" i="0" dirty="0" smtClean="0">
                <a:solidFill>
                  <a:schemeClr val="bg1"/>
                </a:solidFill>
                <a:latin typeface="Segoe UI" charset="0"/>
                <a:ea typeface="Segoe UI" charset="0"/>
                <a:cs typeface="Segoe UI" charset="0"/>
              </a:defRPr>
            </a:lvl1pPr>
            <a:lvl2pPr>
              <a:defRPr lang="en-US" sz="2700" b="0" i="0" dirty="0" smtClean="0">
                <a:solidFill>
                  <a:schemeClr val="bg1"/>
                </a:solidFill>
                <a:latin typeface="Segoe UI" charset="0"/>
                <a:ea typeface="Segoe UI" charset="0"/>
                <a:cs typeface="Segoe UI" charset="0"/>
              </a:defRPr>
            </a:lvl2pPr>
            <a:lvl3pPr>
              <a:defRPr lang="en-US" sz="2700" b="0" i="0" dirty="0" smtClean="0">
                <a:solidFill>
                  <a:schemeClr val="bg1"/>
                </a:solidFill>
                <a:latin typeface="Segoe UI" charset="0"/>
                <a:ea typeface="Segoe UI" charset="0"/>
                <a:cs typeface="Segoe UI" charset="0"/>
              </a:defRPr>
            </a:lvl3pPr>
            <a:lvl4pPr>
              <a:defRPr lang="en-US" sz="2700" b="0" i="0" dirty="0" smtClean="0">
                <a:solidFill>
                  <a:schemeClr val="bg1"/>
                </a:solidFill>
                <a:latin typeface="Segoe UI" charset="0"/>
                <a:ea typeface="Segoe UI" charset="0"/>
                <a:cs typeface="Segoe UI" charset="0"/>
              </a:defRPr>
            </a:lvl4pPr>
            <a:lvl5pPr>
              <a:defRPr lang="en-US" sz="2700" b="0" i="0" dirty="0">
                <a:solidFill>
                  <a:schemeClr val="bg1"/>
                </a:solidFill>
                <a:latin typeface="Segoe UI" charset="0"/>
                <a:ea typeface="Segoe UI" charset="0"/>
                <a:cs typeface="Segoe UI" charset="0"/>
              </a:defRPr>
            </a:lvl5pPr>
          </a:lstStyle>
          <a:p>
            <a:pPr lvl="0"/>
            <a:r>
              <a:rPr lang="en-US" dirty="0"/>
              <a:t>Click to edit Master text styles</a:t>
            </a:r>
          </a:p>
          <a:p>
            <a:pPr marL="285750" lvl="1" indent="-285750">
              <a:buFont typeface="Arial" charset="0"/>
            </a:pPr>
            <a:r>
              <a:rPr lang="en-US" dirty="0"/>
              <a:t>Second level</a:t>
            </a:r>
          </a:p>
          <a:p>
            <a:pPr marL="579438" lvl="2" indent="-304007"/>
            <a:r>
              <a:rPr lang="en-US" dirty="0"/>
              <a:t>Third level</a:t>
            </a:r>
          </a:p>
          <a:p>
            <a:pPr marL="924719" lvl="3" indent="-317500">
              <a:buFont typeface="Arial" charset="0"/>
            </a:pPr>
            <a:r>
              <a:rPr lang="en-US" dirty="0"/>
              <a:t>Fourth level</a:t>
            </a:r>
          </a:p>
          <a:p>
            <a:pPr marL="1242219" lvl="4">
              <a:buFont typeface="Arial" charset="0"/>
            </a:pPr>
            <a:r>
              <a:rPr lang="en-US" dirty="0"/>
              <a:t>Fifth level</a:t>
            </a:r>
          </a:p>
        </p:txBody>
      </p:sp>
      <p:pic>
        <p:nvPicPr>
          <p:cNvPr id="5" name="Picture 4"/>
          <p:cNvPicPr>
            <a:picLocks noChangeAspect="1"/>
          </p:cNvPicPr>
          <p:nvPr userDrawn="1"/>
        </p:nvPicPr>
        <p:blipFill>
          <a:blip r:embed="rId2"/>
          <a:stretch>
            <a:fillRect/>
          </a:stretch>
        </p:blipFill>
        <p:spPr>
          <a:xfrm>
            <a:off x="0" y="6708531"/>
            <a:ext cx="12207240" cy="178396"/>
          </a:xfrm>
          <a:prstGeom prst="rect">
            <a:avLst/>
          </a:prstGeom>
        </p:spPr>
      </p:pic>
    </p:spTree>
    <p:extLst>
      <p:ext uri="{BB962C8B-B14F-4D97-AF65-F5344CB8AC3E}">
        <p14:creationId xmlns:p14="http://schemas.microsoft.com/office/powerpoint/2010/main" val="415749364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Code">
    <p:bg>
      <p:bgPr>
        <a:solidFill>
          <a:srgbClr val="30245B"/>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7512" y="50292"/>
            <a:ext cx="11164824" cy="1143000"/>
          </a:xfrm>
          <a:ln w="12700">
            <a:miter lim="400000"/>
          </a:ln>
        </p:spPr>
        <p:txBody>
          <a:bodyPr lIns="0" tIns="0" rIns="0" bIns="0" anchor="ctr">
            <a:normAutofit/>
          </a:bodyPr>
          <a:lstStyle>
            <a:lvl1pPr>
              <a:defRPr lang="en-US" sz="4000" b="1" i="0" dirty="0">
                <a:solidFill>
                  <a:schemeClr val="bg1"/>
                </a:solidFill>
                <a:latin typeface="Segoe UI" charset="0"/>
                <a:ea typeface="Segoe UI" charset="0"/>
                <a:cs typeface="Segoe UI" charset="0"/>
              </a:defRPr>
            </a:lvl1pPr>
          </a:lstStyle>
          <a:p>
            <a:pPr lvl="0"/>
            <a:r>
              <a:rPr lang="en-US" dirty="0"/>
              <a:t>Title text</a:t>
            </a:r>
          </a:p>
        </p:txBody>
      </p:sp>
      <p:sp>
        <p:nvSpPr>
          <p:cNvPr id="7" name="Content Placeholder 6"/>
          <p:cNvSpPr>
            <a:spLocks noGrp="1"/>
          </p:cNvSpPr>
          <p:nvPr>
            <p:ph sz="quarter" idx="10"/>
          </p:nvPr>
        </p:nvSpPr>
        <p:spPr>
          <a:xfrm>
            <a:off x="667544" y="1377156"/>
            <a:ext cx="11164792" cy="4716140"/>
          </a:xfrm>
          <a:ln w="12700">
            <a:miter lim="400000"/>
          </a:ln>
        </p:spPr>
        <p:txBody>
          <a:bodyPr lIns="0" tIns="0" rIns="0" bIns="0" anchor="ctr">
            <a:normAutofit/>
          </a:bodyPr>
          <a:lstStyle>
            <a:lvl1pPr>
              <a:defRPr lang="en-US" sz="2000" dirty="0" smtClean="0">
                <a:solidFill>
                  <a:schemeClr val="bg1"/>
                </a:solidFill>
                <a:latin typeface="Menlo" charset="0"/>
                <a:ea typeface="Menlo" charset="0"/>
                <a:cs typeface="Menlo" charset="0"/>
              </a:defRPr>
            </a:lvl1pPr>
            <a:lvl2pPr>
              <a:defRPr lang="en-US" sz="2000" dirty="0" smtClean="0">
                <a:solidFill>
                  <a:schemeClr val="bg1"/>
                </a:solidFill>
                <a:latin typeface="Menlo" charset="0"/>
                <a:ea typeface="Menlo" charset="0"/>
                <a:cs typeface="Menlo" charset="0"/>
              </a:defRPr>
            </a:lvl2pPr>
            <a:lvl3pPr>
              <a:defRPr lang="en-US" sz="2000" dirty="0" smtClean="0">
                <a:solidFill>
                  <a:schemeClr val="bg1"/>
                </a:solidFill>
                <a:latin typeface="Menlo" charset="0"/>
                <a:ea typeface="Menlo" charset="0"/>
                <a:cs typeface="Menlo" charset="0"/>
              </a:defRPr>
            </a:lvl3pPr>
            <a:lvl4pPr>
              <a:defRPr lang="en-US" sz="2000" dirty="0" smtClean="0">
                <a:solidFill>
                  <a:schemeClr val="bg1"/>
                </a:solidFill>
                <a:latin typeface="Menlo" charset="0"/>
                <a:ea typeface="Menlo" charset="0"/>
                <a:cs typeface="Menlo" charset="0"/>
              </a:defRPr>
            </a:lvl4pPr>
            <a:lvl5pPr>
              <a:defRPr lang="en-US" sz="2000" dirty="0">
                <a:solidFill>
                  <a:schemeClr val="bg1"/>
                </a:solidFill>
                <a:latin typeface="Menlo" charset="0"/>
                <a:ea typeface="Menlo" charset="0"/>
                <a:cs typeface="Menlo" charset="0"/>
              </a:defRPr>
            </a:lvl5pPr>
          </a:lstStyle>
          <a:p>
            <a:pPr lvl="0">
              <a:lnSpc>
                <a:spcPct val="100000"/>
              </a:lnSpc>
            </a:pPr>
            <a:r>
              <a:rPr lang="en-US" dirty="0"/>
              <a:t>Click to edit Master text styles</a:t>
            </a:r>
          </a:p>
          <a:p>
            <a:pPr marL="285750" lvl="1" indent="-285750">
              <a:lnSpc>
                <a:spcPct val="100000"/>
              </a:lnSpc>
              <a:buFont typeface="Arial" charset="0"/>
              <a:buChar char="•"/>
            </a:pPr>
            <a:r>
              <a:rPr lang="en-US" dirty="0"/>
              <a:t>Second level</a:t>
            </a:r>
          </a:p>
          <a:p>
            <a:pPr marL="579438" lvl="2" indent="-304007">
              <a:lnSpc>
                <a:spcPct val="100000"/>
              </a:lnSpc>
              <a:buFont typeface=".AppleSystemUIFont" charset="0"/>
              <a:buChar char="–"/>
              <a:tabLst/>
            </a:pPr>
            <a:r>
              <a:rPr lang="en-US" dirty="0"/>
              <a:t>Third level</a:t>
            </a:r>
          </a:p>
          <a:p>
            <a:pPr marL="924719" lvl="3" indent="-317500">
              <a:lnSpc>
                <a:spcPct val="100000"/>
              </a:lnSpc>
              <a:buFont typeface="Arial" charset="0"/>
              <a:buChar char="•"/>
              <a:tabLst/>
            </a:pPr>
            <a:r>
              <a:rPr lang="en-US" dirty="0"/>
              <a:t>Fourth level</a:t>
            </a:r>
          </a:p>
          <a:p>
            <a:pPr marL="1242219" lvl="4" indent="-317500">
              <a:lnSpc>
                <a:spcPct val="100000"/>
              </a:lnSpc>
              <a:buFont typeface="Arial" charset="0"/>
              <a:buChar char="•"/>
              <a:tabLst/>
            </a:pPr>
            <a:r>
              <a:rPr lang="en-US" dirty="0"/>
              <a:t>Fifth level</a:t>
            </a:r>
          </a:p>
        </p:txBody>
      </p:sp>
      <p:pic>
        <p:nvPicPr>
          <p:cNvPr id="6" name="Picture 5"/>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542087843"/>
      </p:ext>
    </p:extLst>
  </p:cSld>
  <p:clrMapOvr>
    <a:masterClrMapping/>
  </p:clrMapOvr>
  <p:extLst mod="1">
    <p:ext uri="{DCECCB84-F9BA-43D5-87BE-67443E8EF086}">
      <p15:sldGuideLst xmlns:p15="http://schemas.microsoft.com/office/powerpoint/2012/main"/>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rgbClr val="2B395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89364358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1" y="1635897"/>
            <a:ext cx="2689275" cy="4931036"/>
          </a:xfrm>
        </p:spPr>
        <p:txBody>
          <a:bodyPr>
            <a:noAutofit/>
          </a:bodyPr>
          <a:lstStyle>
            <a:lvl1pPr marL="336150" indent="-336150">
              <a:buNone/>
              <a:defRPr kumimoji="0" lang="en-US" sz="2354"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69"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235874591"/>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a:xfrm>
            <a:off x="609600" y="6356352"/>
            <a:ext cx="2844800" cy="365126"/>
          </a:xfrm>
          <a:prstGeom prst="rect">
            <a:avLst/>
          </a:prstGeom>
        </p:spPr>
        <p:txBody>
          <a:bodyPr lIns="65956" tIns="32978" rIns="65956" bIns="32978"/>
          <a:lstStyle/>
          <a:p>
            <a:pPr defTabSz="412750"/>
            <a:fld id="{06F7BCE9-3CCE-864E-A597-780EE0A2AA7F}" type="datetimeFigureOut">
              <a:rPr lang="nl-NL" sz="2250" b="1" kern="0" smtClean="0">
                <a:solidFill>
                  <a:srgbClr val="3B99D4"/>
                </a:solidFill>
                <a:sym typeface="Segoe UI"/>
              </a:rPr>
              <a:pPr defTabSz="412750"/>
              <a:t>8-4-2017</a:t>
            </a:fld>
            <a:endParaRPr lang="nl-NL" sz="2250" b="1" kern="0">
              <a:solidFill>
                <a:srgbClr val="3B99D4"/>
              </a:solidFill>
              <a:sym typeface="Segoe UI"/>
            </a:endParaRPr>
          </a:p>
        </p:txBody>
      </p:sp>
      <p:sp>
        <p:nvSpPr>
          <p:cNvPr id="3" name="Tijdelijke aanduiding voor voettekst 2"/>
          <p:cNvSpPr>
            <a:spLocks noGrp="1"/>
          </p:cNvSpPr>
          <p:nvPr>
            <p:ph type="ftr" sz="quarter" idx="11"/>
          </p:nvPr>
        </p:nvSpPr>
        <p:spPr>
          <a:xfrm>
            <a:off x="4165600" y="6356352"/>
            <a:ext cx="3860800" cy="365126"/>
          </a:xfrm>
          <a:prstGeom prst="rect">
            <a:avLst/>
          </a:prstGeom>
        </p:spPr>
        <p:txBody>
          <a:bodyPr lIns="65956" tIns="32978" rIns="65956" bIns="32978"/>
          <a:lstStyle/>
          <a:p>
            <a:pPr defTabSz="412750"/>
            <a:endParaRPr lang="nl-NL" sz="2250" b="1" kern="0">
              <a:solidFill>
                <a:srgbClr val="3B99D4"/>
              </a:solidFill>
              <a:sym typeface="Segoe UI"/>
            </a:endParaRPr>
          </a:p>
        </p:txBody>
      </p:sp>
      <p:sp>
        <p:nvSpPr>
          <p:cNvPr id="4" name="Tijdelijke aanduiding voor dianummer 3"/>
          <p:cNvSpPr>
            <a:spLocks noGrp="1"/>
          </p:cNvSpPr>
          <p:nvPr>
            <p:ph type="sldNum" sz="quarter" idx="12"/>
          </p:nvPr>
        </p:nvSpPr>
        <p:spPr>
          <a:xfrm>
            <a:off x="8737601" y="6356352"/>
            <a:ext cx="2787450" cy="365126"/>
          </a:xfrm>
          <a:prstGeom prst="rect">
            <a:avLst/>
          </a:prstGeom>
        </p:spPr>
        <p:txBody>
          <a:bodyPr/>
          <a:lstStyle/>
          <a:p>
            <a:pPr defTabSz="412750"/>
            <a:fld id="{240DB444-2262-AC4C-9DFC-5545C1C0EAAA}" type="slidenum">
              <a:rPr lang="nl-NL" sz="2250" b="1" kern="0" smtClean="0">
                <a:solidFill>
                  <a:srgbClr val="3B99D4"/>
                </a:solidFill>
                <a:sym typeface="Segoe UI"/>
              </a:rPr>
              <a:pPr defTabSz="412750"/>
              <a:t>‹#›</a:t>
            </a:fld>
            <a:endParaRPr lang="nl-NL" sz="2250" b="1" kern="0">
              <a:solidFill>
                <a:srgbClr val="3B99D4"/>
              </a:solidFill>
              <a:sym typeface="Segoe UI"/>
            </a:endParaRPr>
          </a:p>
        </p:txBody>
      </p:sp>
      <p:sp>
        <p:nvSpPr>
          <p:cNvPr id="5" name="Rectangle 2"/>
          <p:cNvSpPr/>
          <p:nvPr/>
        </p:nvSpPr>
        <p:spPr bwMode="auto">
          <a:xfrm>
            <a:off x="2" y="2"/>
            <a:ext cx="12192000" cy="6858000"/>
          </a:xfrm>
          <a:prstGeom prst="rect">
            <a:avLst/>
          </a:prstGeom>
          <a:solidFill>
            <a:srgbClr val="F0EBDB"/>
          </a:solidFill>
          <a:ln w="9525" cap="flat" cmpd="sng" algn="ctr">
            <a:solidFill>
              <a:schemeClr val="bg1"/>
            </a:solidFill>
            <a:prstDash val="solid"/>
            <a:round/>
            <a:headEnd type="none" w="med" len="med"/>
            <a:tailEnd type="none" w="med" len="med"/>
          </a:ln>
          <a:effectLst/>
        </p:spPr>
        <p:txBody>
          <a:bodyPr vert="horz" wrap="square" lIns="98931" tIns="49466" rIns="98931" bIns="49466" numCol="1" rtlCol="0" anchor="t" anchorCtr="0" compatLnSpc="1">
            <a:prstTxWarp prst="textNoShape">
              <a:avLst/>
            </a:prstTxWarp>
          </a:bodyPr>
          <a:lstStyle/>
          <a:p>
            <a:pPr defTabSz="486070" fontAlgn="base">
              <a:spcBef>
                <a:spcPct val="0"/>
              </a:spcBef>
              <a:spcAft>
                <a:spcPct val="0"/>
              </a:spcAft>
              <a:buClr>
                <a:srgbClr val="000000"/>
              </a:buClr>
              <a:buSzPct val="100000"/>
              <a:buFont typeface="Times New Roman" pitchFamily="16" charset="0"/>
              <a:buNone/>
            </a:pPr>
            <a:endParaRPr lang="en-US" sz="1867" kern="0">
              <a:solidFill>
                <a:prstClr val="white"/>
              </a:solidFill>
              <a:latin typeface="Arial" charset="0"/>
              <a:cs typeface="Arial" charset="0"/>
              <a:sym typeface="Segoe UI"/>
            </a:endParaRPr>
          </a:p>
        </p:txBody>
      </p:sp>
    </p:spTree>
    <p:extLst>
      <p:ext uri="{BB962C8B-B14F-4D97-AF65-F5344CB8AC3E}">
        <p14:creationId xmlns:p14="http://schemas.microsoft.com/office/powerpoint/2010/main" val="2112093112"/>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05554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1440"/>
          </a:xfrm>
        </p:spPr>
        <p:txBody>
          <a:bodyPr>
            <a:spAutoFit/>
          </a:bodyPr>
          <a:lstStyle>
            <a:lvl3pPr>
              <a:defRPr sz="2354"/>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545679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705612"/>
          </a:xfrm>
        </p:spPr>
        <p:txBody>
          <a:bodyPr wrap="square">
            <a:spAutoFit/>
          </a:bodyPr>
          <a:lstStyle>
            <a:lvl1pPr marL="0" indent="0">
              <a:spcBef>
                <a:spcPts val="1200"/>
              </a:spcBef>
              <a:buClr>
                <a:schemeClr val="tx1"/>
              </a:buClr>
              <a:buFont typeface="Wingdings" pitchFamily="2" charset="2"/>
              <a:buNone/>
              <a:defRPr sz="3530"/>
            </a:lvl1pPr>
            <a:lvl2pPr marL="0" indent="0">
              <a:buNone/>
              <a:defRPr sz="1961"/>
            </a:lvl2pPr>
            <a:lvl3pPr marL="227212" indent="0">
              <a:buNone/>
              <a:tabLst/>
              <a:defRPr sz="1961"/>
            </a:lvl3pPr>
            <a:lvl4pPr marL="451313" indent="0">
              <a:buNone/>
              <a:defRPr/>
            </a:lvl4pPr>
            <a:lvl5pPr marL="67229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6" y="1189176"/>
            <a:ext cx="5378548" cy="2705612"/>
          </a:xfrm>
        </p:spPr>
        <p:txBody>
          <a:bodyPr wrap="square">
            <a:spAutoFit/>
          </a:bodyPr>
          <a:lstStyle>
            <a:lvl1pPr marL="0" indent="0">
              <a:spcBef>
                <a:spcPts val="1200"/>
              </a:spcBef>
              <a:buClr>
                <a:schemeClr val="tx1"/>
              </a:buClr>
              <a:buFont typeface="Wingdings" pitchFamily="2" charset="2"/>
              <a:buNone/>
              <a:defRPr sz="3530"/>
            </a:lvl1pPr>
            <a:lvl2pPr marL="0" indent="0">
              <a:buNone/>
              <a:defRPr sz="1961"/>
            </a:lvl2pPr>
            <a:lvl3pPr marL="227212" indent="0">
              <a:buNone/>
              <a:tabLst/>
              <a:defRPr sz="1961"/>
            </a:lvl3pPr>
            <a:lvl4pPr marL="451313" indent="0">
              <a:buNone/>
              <a:defRPr/>
            </a:lvl4pPr>
            <a:lvl5pPr marL="67229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5453394"/>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8"/>
            <a:ext cx="5378548" cy="2766142"/>
          </a:xfrm>
        </p:spPr>
        <p:txBody>
          <a:bodyPr wrap="square">
            <a:spAutoFit/>
          </a:bodyPr>
          <a:lstStyle>
            <a:lvl1pPr marL="281681" indent="-281681">
              <a:spcBef>
                <a:spcPts val="1200"/>
              </a:spcBef>
              <a:buClr>
                <a:schemeClr val="tx1"/>
              </a:buClr>
              <a:buFontTx/>
              <a:buBlip>
                <a:blip r:embed="rId2"/>
              </a:buBlip>
              <a:defRPr sz="3530"/>
            </a:lvl1pPr>
            <a:lvl2pPr marL="520709" indent="-228604">
              <a:defRPr sz="2354"/>
            </a:lvl2pPr>
            <a:lvl3pPr marL="685811" indent="-165104">
              <a:tabLst/>
              <a:defRPr sz="1961"/>
            </a:lvl3pPr>
            <a:lvl4pPr marL="863614" indent="-177804">
              <a:defRPr/>
            </a:lvl4pPr>
            <a:lvl5pPr marL="1028717" indent="-16510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6" y="1189178"/>
            <a:ext cx="5378548" cy="2766142"/>
          </a:xfrm>
        </p:spPr>
        <p:txBody>
          <a:bodyPr wrap="square">
            <a:spAutoFit/>
          </a:bodyPr>
          <a:lstStyle>
            <a:lvl1pPr marL="281681" indent="-281681">
              <a:spcBef>
                <a:spcPts val="1200"/>
              </a:spcBef>
              <a:buClr>
                <a:schemeClr val="tx1"/>
              </a:buClr>
              <a:buFontTx/>
              <a:buBlip>
                <a:blip r:embed="rId2"/>
              </a:buBlip>
              <a:defRPr sz="3530"/>
            </a:lvl1pPr>
            <a:lvl2pPr marL="520709" indent="-228604">
              <a:defRPr sz="2354"/>
            </a:lvl2pPr>
            <a:lvl3pPr marL="685811" indent="-165104">
              <a:tabLst/>
              <a:defRPr sz="1961"/>
            </a:lvl3pPr>
            <a:lvl4pPr marL="863614" indent="-177804">
              <a:defRPr/>
            </a:lvl4pPr>
            <a:lvl5pPr marL="1028717" indent="-16510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324578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2745205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7277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2"/>
            <a:ext cx="2844800" cy="365125"/>
          </a:xfrm>
          <a:prstGeom prst="rect">
            <a:avLst/>
          </a:prstGeom>
        </p:spPr>
        <p:txBody>
          <a:bodyPr/>
          <a:lstStyle/>
          <a:p>
            <a:fld id="{8ACDB3CC-F982-40F9-8DD6-BCC9AFBF44BD}" type="datetime1">
              <a:rPr lang="en-US" smtClean="0"/>
              <a:pPr/>
              <a:t>4/8/2017</a:t>
            </a:fld>
            <a:endParaRPr lang="en-US" dirty="0"/>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22883959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705612"/>
          </a:xfrm>
        </p:spPr>
        <p:txBody>
          <a:bodyPr wrap="square">
            <a:spAutoFit/>
          </a:bodyPr>
          <a:lstStyle>
            <a:lvl1pPr marL="0" indent="0">
              <a:spcBef>
                <a:spcPts val="1200"/>
              </a:spcBef>
              <a:buClr>
                <a:schemeClr val="tx1"/>
              </a:buClr>
              <a:buFont typeface="Wingdings" pitchFamily="2" charset="2"/>
              <a:buNone/>
              <a:defRPr sz="3530">
                <a:gradFill>
                  <a:gsLst>
                    <a:gs pos="5109">
                      <a:schemeClr val="tx2"/>
                    </a:gs>
                    <a:gs pos="25000">
                      <a:schemeClr val="tx2"/>
                    </a:gs>
                  </a:gsLst>
                  <a:lin ang="5400000" scaled="0"/>
                </a:gradFill>
              </a:defRPr>
            </a:lvl1pPr>
            <a:lvl2pPr marL="0" indent="0">
              <a:buNone/>
              <a:defRPr sz="1961"/>
            </a:lvl2pPr>
            <a:lvl3pPr marL="227212" indent="0">
              <a:buNone/>
              <a:tabLst/>
              <a:defRPr sz="1961"/>
            </a:lvl3pPr>
            <a:lvl4pPr marL="451313" indent="0">
              <a:buNone/>
              <a:defRPr/>
            </a:lvl4pPr>
            <a:lvl5pPr marL="67229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6" y="1189176"/>
            <a:ext cx="5378548" cy="2705612"/>
          </a:xfrm>
        </p:spPr>
        <p:txBody>
          <a:bodyPr wrap="square">
            <a:spAutoFit/>
          </a:bodyPr>
          <a:lstStyle>
            <a:lvl1pPr marL="0" indent="0">
              <a:spcBef>
                <a:spcPts val="1200"/>
              </a:spcBef>
              <a:buClr>
                <a:schemeClr val="tx1"/>
              </a:buClr>
              <a:buFont typeface="Wingdings" pitchFamily="2" charset="2"/>
              <a:buNone/>
              <a:defRPr sz="3530">
                <a:gradFill>
                  <a:gsLst>
                    <a:gs pos="100000">
                      <a:schemeClr val="tx2"/>
                    </a:gs>
                    <a:gs pos="0">
                      <a:schemeClr val="tx2"/>
                    </a:gs>
                  </a:gsLst>
                  <a:lin ang="5400000" scaled="0"/>
                </a:gradFill>
              </a:defRPr>
            </a:lvl1pPr>
            <a:lvl2pPr marL="0" indent="0">
              <a:buNone/>
              <a:defRPr sz="1961"/>
            </a:lvl2pPr>
            <a:lvl3pPr marL="227212" indent="0">
              <a:buNone/>
              <a:tabLst/>
              <a:defRPr sz="1961"/>
            </a:lvl3pPr>
            <a:lvl4pPr marL="451313" indent="0">
              <a:buNone/>
              <a:defRPr/>
            </a:lvl4pPr>
            <a:lvl5pPr marL="67229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8272697"/>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529265"/>
          </a:xfrm>
        </p:spPr>
        <p:txBody>
          <a:bodyPr>
            <a:spAutoFit/>
          </a:bodyPr>
          <a:lstStyle>
            <a:lvl1pPr>
              <a:defRPr lang="en-US" sz="2354"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8" indent="-236550">
              <a:defRPr lang="en-US" sz="2354"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91" indent="-336150">
              <a:defRPr lang="en-US" sz="2354"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69" rtl="0" eaLnBrk="1" latinLnBrk="0" hangingPunct="1">
              <a:spcBef>
                <a:spcPct val="20000"/>
              </a:spcBef>
              <a:spcAft>
                <a:spcPts val="800"/>
              </a:spcAft>
              <a:buFont typeface="Arial" pitchFamily="34" charset="0"/>
              <a:buNone/>
            </a:pPr>
            <a:r>
              <a:rPr lang="en-US"/>
              <a:t>Click to edit Master text styles</a:t>
            </a:r>
          </a:p>
          <a:p>
            <a:pPr marL="0" lvl="1" indent="0" algn="l" defTabSz="896169" rtl="0" eaLnBrk="1" latinLnBrk="0" hangingPunct="1">
              <a:spcBef>
                <a:spcPct val="20000"/>
              </a:spcBef>
              <a:spcAft>
                <a:spcPts val="800"/>
              </a:spcAft>
              <a:buFont typeface="Arial" pitchFamily="34" charset="0"/>
              <a:buNone/>
            </a:pPr>
            <a:r>
              <a:rPr lang="en-US"/>
              <a:t>Second level</a:t>
            </a:r>
          </a:p>
          <a:p>
            <a:pPr marL="0" lvl="2" indent="0" algn="l" defTabSz="896169"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5747371"/>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7097461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5535773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2493326"/>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314475058"/>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208047750"/>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599587063"/>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Drag picture to placeholder or click icon to add</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20138393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144196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9824247"/>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5195579"/>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18216"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extLst>
      <p:ext uri="{BB962C8B-B14F-4D97-AF65-F5344CB8AC3E}">
        <p14:creationId xmlns:p14="http://schemas.microsoft.com/office/powerpoint/2010/main" val="2694496798"/>
      </p:ext>
    </p:extLst>
  </p:cSld>
  <p:clrMapOvr>
    <a:masterClrMapping/>
  </p:clrMapOvr>
  <p:transition spd="med"/>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435283607"/>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3451184"/>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30542278"/>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cSld name="7_Two Content">
    <p:spTree>
      <p:nvGrpSpPr>
        <p:cNvPr id="1" name=""/>
        <p:cNvGrpSpPr/>
        <p:nvPr/>
      </p:nvGrpSpPr>
      <p:grpSpPr>
        <a:xfrm>
          <a:off x="0" y="0"/>
          <a:ext cx="0" cy="0"/>
          <a:chOff x="0" y="0"/>
          <a:chExt cx="0" cy="0"/>
        </a:xfrm>
      </p:grpSpPr>
      <p:cxnSp>
        <p:nvCxnSpPr>
          <p:cNvPr id="8" name="Straight Connector 7"/>
          <p:cNvCxnSpPr/>
          <p:nvPr/>
        </p:nvCxnSpPr>
        <p:spPr>
          <a:xfrm>
            <a:off x="355600" y="990600"/>
            <a:ext cx="1143000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hasCustomPrompt="1"/>
          </p:nvPr>
        </p:nvSpPr>
        <p:spPr>
          <a:xfrm>
            <a:off x="355600" y="203200"/>
            <a:ext cx="9398000" cy="787400"/>
          </a:xfrm>
        </p:spPr>
        <p:txBody>
          <a:bodyPr anchor="b">
            <a:normAutofit/>
          </a:bodyPr>
          <a:lstStyle>
            <a:lvl1pPr algn="l">
              <a:defRPr sz="3200" b="0" i="0">
                <a:solidFill>
                  <a:srgbClr val="3186C7"/>
                </a:solidFill>
                <a:latin typeface="Helvetica Light"/>
                <a:cs typeface="Helvetica Light"/>
              </a:defRPr>
            </a:lvl1pPr>
          </a:lstStyle>
          <a:p>
            <a:r>
              <a:rPr lang="en-US" dirty="0"/>
              <a:t>Title Goes Here</a:t>
            </a:r>
          </a:p>
        </p:txBody>
      </p:sp>
    </p:spTree>
    <p:extLst>
      <p:ext uri="{BB962C8B-B14F-4D97-AF65-F5344CB8AC3E}">
        <p14:creationId xmlns:p14="http://schemas.microsoft.com/office/powerpoint/2010/main" val="115367893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7277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2"/>
            <a:ext cx="2844800" cy="365125"/>
          </a:xfrm>
          <a:prstGeom prst="rect">
            <a:avLst/>
          </a:prstGeom>
        </p:spPr>
        <p:txBody>
          <a:bodyPr/>
          <a:lstStyle/>
          <a:p>
            <a:fld id="{8ACDB3CC-F982-40F9-8DD6-BCC9AFBF44BD}" type="datetime1">
              <a:rPr lang="en-US" smtClean="0"/>
              <a:pPr/>
              <a:t>4/8/2017</a:t>
            </a:fld>
            <a:endParaRPr lang="en-US" dirty="0"/>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115040097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1pPr marL="0" indent="0">
              <a:buNone/>
              <a:defRPr/>
            </a:lvl1pPr>
            <a:lvl2pPr marL="336145" indent="0">
              <a:buNone/>
              <a:defRPr/>
            </a:lvl2pPr>
            <a:lvl3pPr marL="560241" indent="0">
              <a:buNone/>
              <a:defRPr sz="2353"/>
            </a:lvl3pPr>
            <a:lvl4pPr marL="784338" indent="0">
              <a:buNone/>
              <a:defRPr sz="1961"/>
            </a:lvl4pPr>
            <a:lvl5pPr marL="1008434" indent="0">
              <a:buNone/>
              <a:defRPr sz="196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0369693"/>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userDrawn="1">
  <p:cSld name="2_Title Only">
    <p:bg>
      <p:bgPr>
        <a:solidFill>
          <a:srgbClr val="2B3951"/>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67512" y="50292"/>
            <a:ext cx="11252250" cy="1143000"/>
          </a:xfrm>
          <a:ln w="12700">
            <a:miter lim="400000"/>
          </a:ln>
        </p:spPr>
        <p:txBody>
          <a:bodyPr lIns="0" tIns="0" rIns="0" bIns="0" anchor="ctr">
            <a:normAutofit/>
          </a:bodyPr>
          <a:lstStyle>
            <a:lvl1pPr>
              <a:defRPr lang="en-US" sz="4000" b="1" i="0">
                <a:solidFill>
                  <a:schemeClr val="bg1"/>
                </a:solidFill>
                <a:latin typeface="Segoe UI" charset="0"/>
                <a:ea typeface="Segoe UI" charset="0"/>
                <a:cs typeface="Segoe UI" charset="0"/>
              </a:defRPr>
            </a:lvl1pPr>
          </a:lstStyle>
          <a:p>
            <a:pPr lvl="0"/>
            <a:r>
              <a:rPr lang="en-US" dirty="0"/>
              <a:t>Title text</a:t>
            </a:r>
          </a:p>
        </p:txBody>
      </p:sp>
      <p:pic>
        <p:nvPicPr>
          <p:cNvPr id="5" name="Picture 4"/>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309431452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26526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922486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1_DO NOT US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a:solidFill>
                <a:srgbClr val="FFFFFF"/>
              </a:solidFill>
            </a:endParaRPr>
          </a:p>
        </p:txBody>
      </p:sp>
    </p:spTree>
    <p:extLst>
      <p:ext uri="{BB962C8B-B14F-4D97-AF65-F5344CB8AC3E}">
        <p14:creationId xmlns:p14="http://schemas.microsoft.com/office/powerpoint/2010/main" val="2389411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99246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158787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2_Title Only">
    <p:bg>
      <p:bgPr>
        <a:solidFill>
          <a:srgbClr val="2B3951"/>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67512" y="50292"/>
            <a:ext cx="11252250" cy="1143000"/>
          </a:xfrm>
          <a:ln w="12700">
            <a:miter lim="400000"/>
          </a:ln>
        </p:spPr>
        <p:txBody>
          <a:bodyPr lIns="0" tIns="0" rIns="0" bIns="0" anchor="ctr">
            <a:normAutofit/>
          </a:bodyPr>
          <a:lstStyle>
            <a:lvl1pPr>
              <a:defRPr lang="en-US" sz="4000" b="1" i="0">
                <a:solidFill>
                  <a:schemeClr val="bg1"/>
                </a:solidFill>
                <a:latin typeface="Segoe UI" charset="0"/>
                <a:ea typeface="Segoe UI" charset="0"/>
                <a:cs typeface="Segoe UI" charset="0"/>
              </a:defRPr>
            </a:lvl1pPr>
          </a:lstStyle>
          <a:p>
            <a:pPr lvl="0"/>
            <a:r>
              <a:rPr lang="en-US" dirty="0"/>
              <a:t>Title text</a:t>
            </a:r>
          </a:p>
        </p:txBody>
      </p:sp>
      <p:pic>
        <p:nvPicPr>
          <p:cNvPr id="5" name="Picture 4"/>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27377229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Title &amp; Bullets Light_Left">
    <p:bg>
      <p:bgPr>
        <a:solidFill>
          <a:srgbClr val="2B395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7512" y="50292"/>
            <a:ext cx="5428488" cy="1143000"/>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Title text</a:t>
            </a:r>
          </a:p>
        </p:txBody>
      </p:sp>
      <p:sp>
        <p:nvSpPr>
          <p:cNvPr id="7" name="Content Placeholder 6"/>
          <p:cNvSpPr>
            <a:spLocks noGrp="1"/>
          </p:cNvSpPr>
          <p:nvPr>
            <p:ph sz="quarter" idx="10"/>
          </p:nvPr>
        </p:nvSpPr>
        <p:spPr>
          <a:xfrm>
            <a:off x="667544" y="1377156"/>
            <a:ext cx="5428456" cy="4716140"/>
          </a:xfrm>
          <a:ln w="12700">
            <a:miter lim="400000"/>
          </a:ln>
        </p:spPr>
        <p:txBody>
          <a:bodyPr lIns="0" tIns="0" rIns="0" bIns="0">
            <a:normAutofit/>
          </a:bodyPr>
          <a:lstStyle>
            <a:lvl1pPr>
              <a:defRPr lang="en-US" sz="2700" b="0" i="0" dirty="0" smtClean="0">
                <a:solidFill>
                  <a:schemeClr val="bg1"/>
                </a:solidFill>
                <a:latin typeface="Segoe UI" charset="0"/>
                <a:ea typeface="Segoe UI" charset="0"/>
                <a:cs typeface="Segoe UI" charset="0"/>
              </a:defRPr>
            </a:lvl1pPr>
            <a:lvl2pPr>
              <a:defRPr lang="en-US" sz="2700" b="0" i="0" dirty="0" smtClean="0">
                <a:solidFill>
                  <a:schemeClr val="bg1"/>
                </a:solidFill>
                <a:latin typeface="Segoe UI" charset="0"/>
                <a:ea typeface="Segoe UI" charset="0"/>
                <a:cs typeface="Segoe UI" charset="0"/>
              </a:defRPr>
            </a:lvl2pPr>
            <a:lvl3pPr>
              <a:defRPr lang="en-US" sz="2700" b="0" i="0" dirty="0" smtClean="0">
                <a:solidFill>
                  <a:schemeClr val="bg1"/>
                </a:solidFill>
                <a:latin typeface="Segoe UI" charset="0"/>
                <a:ea typeface="Segoe UI" charset="0"/>
                <a:cs typeface="Segoe UI" charset="0"/>
              </a:defRPr>
            </a:lvl3pPr>
            <a:lvl4pPr>
              <a:defRPr lang="en-US" sz="2700" b="0" i="0" dirty="0" smtClean="0">
                <a:solidFill>
                  <a:schemeClr val="bg1"/>
                </a:solidFill>
                <a:latin typeface="Segoe UI" charset="0"/>
                <a:ea typeface="Segoe UI" charset="0"/>
                <a:cs typeface="Segoe UI" charset="0"/>
              </a:defRPr>
            </a:lvl4pPr>
            <a:lvl5pPr>
              <a:defRPr lang="en-US" sz="2700" b="0" i="0" dirty="0">
                <a:solidFill>
                  <a:schemeClr val="bg1"/>
                </a:solidFill>
                <a:latin typeface="Segoe UI" charset="0"/>
                <a:ea typeface="Segoe UI" charset="0"/>
                <a:cs typeface="Segoe UI" charset="0"/>
              </a:defRPr>
            </a:lvl5pPr>
          </a:lstStyle>
          <a:p>
            <a:pPr lvl="0">
              <a:lnSpc>
                <a:spcPct val="100000"/>
              </a:lnSpc>
            </a:pPr>
            <a:r>
              <a:rPr lang="en-US" dirty="0"/>
              <a:t>Click to edit Master text styles</a:t>
            </a:r>
          </a:p>
          <a:p>
            <a:pPr marL="285750" lvl="1" indent="-285750">
              <a:lnSpc>
                <a:spcPct val="100000"/>
              </a:lnSpc>
              <a:buFont typeface="Arial" charset="0"/>
              <a:buChar char="•"/>
            </a:pPr>
            <a:r>
              <a:rPr lang="en-US" dirty="0"/>
              <a:t>Second level</a:t>
            </a:r>
          </a:p>
          <a:p>
            <a:pPr marL="579438" lvl="2" indent="-304007">
              <a:lnSpc>
                <a:spcPct val="100000"/>
              </a:lnSpc>
              <a:buFont typeface=".AppleSystemUIFont" charset="0"/>
              <a:buChar char="–"/>
              <a:tabLst/>
            </a:pPr>
            <a:r>
              <a:rPr lang="en-US" dirty="0"/>
              <a:t>Third level</a:t>
            </a:r>
          </a:p>
          <a:p>
            <a:pPr marL="924719" lvl="3" indent="-317500">
              <a:lnSpc>
                <a:spcPct val="100000"/>
              </a:lnSpc>
              <a:buFont typeface="Arial" charset="0"/>
              <a:buChar char="•"/>
              <a:tabLst/>
            </a:pPr>
            <a:r>
              <a:rPr lang="en-US" dirty="0"/>
              <a:t>Fourth level</a:t>
            </a:r>
          </a:p>
          <a:p>
            <a:pPr marL="1242219" lvl="4" indent="-317500">
              <a:lnSpc>
                <a:spcPct val="100000"/>
              </a:lnSpc>
              <a:buFont typeface="Arial" charset="0"/>
              <a:buChar char="•"/>
              <a:tabLst/>
            </a:pPr>
            <a:r>
              <a:rPr lang="en-US" dirty="0"/>
              <a:t>Fifth level</a:t>
            </a:r>
          </a:p>
        </p:txBody>
      </p:sp>
      <p:pic>
        <p:nvPicPr>
          <p:cNvPr id="6" name="Picture 5"/>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3746654144"/>
      </p:ext>
    </p:extLst>
  </p:cSld>
  <p:clrMapOvr>
    <a:masterClrMapping/>
  </p:clrMapOvr>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61647" y="6566860"/>
            <a:ext cx="3468706" cy="15850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30"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1829115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algn="ctr" defTabSz="894953" fontAlgn="base">
              <a:lnSpc>
                <a:spcPct val="90000"/>
              </a:lnSpc>
              <a:spcBef>
                <a:spcPct val="0"/>
              </a:spcBef>
              <a:spcAft>
                <a:spcPct val="0"/>
              </a:spcAft>
              <a:defRPr/>
            </a:pPr>
            <a:endParaRPr lang="en-US" sz="1959" spc="-49" dirty="0">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69242" y="289513"/>
            <a:ext cx="5378550" cy="1493941"/>
          </a:xfrm>
        </p:spPr>
        <p:txBody>
          <a:bodyPr/>
          <a:lstStyle>
            <a:lvl1pPr>
              <a:defRPr sz="4117">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328078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2931145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42284357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198529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78331725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7561840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10235197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48603795"/>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298296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925500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5486615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24823083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767729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035528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EE9B84EE-31BC-44B9-A566-60A72A7CB1DD}" type="datetimeFigureOut">
              <a:rPr lang="en-US" smtClean="0">
                <a:solidFill>
                  <a:prstClr val="black">
                    <a:tint val="75000"/>
                  </a:prstClr>
                </a:solidFill>
              </a:rPr>
              <a:pPr/>
              <a:t>4/8/2017</a:t>
            </a:fld>
            <a:endParaRPr lang="en-US">
              <a:solidFill>
                <a:prstClr val="black">
                  <a:tint val="75000"/>
                </a:prst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7AC6942A-2AB8-40AE-9BF8-BEE67754D8FD}" type="slidenum">
              <a:rPr lang="en-US" smtClean="0">
                <a:solidFill>
                  <a:prstClr val="black">
                    <a:tint val="75000"/>
                  </a:prstClr>
                </a:solidFill>
              </a:rPr>
              <a:pPr/>
              <a:t>‹#›</a:t>
            </a:fld>
            <a:endParaRPr lang="en-US">
              <a:solidFill>
                <a:prstClr val="black">
                  <a:tint val="75000"/>
                </a:prstClr>
              </a:solidFill>
            </a:endParaRPr>
          </a:p>
        </p:txBody>
      </p:sp>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363814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7"/>
            <a:ext cx="11653523" cy="4931036"/>
          </a:xfrm>
        </p:spPr>
        <p:txBody>
          <a:bodyPr wrap="square">
            <a:noAutofit/>
          </a:bodyPr>
          <a:lstStyle>
            <a:lvl1pPr marL="0" indent="0">
              <a:buNone/>
              <a:defRPr/>
            </a:lvl1pPr>
            <a:lvl2pPr marL="336137" indent="0">
              <a:buNone/>
              <a:defRPr/>
            </a:lvl2pPr>
            <a:lvl3pPr marL="560227" indent="0">
              <a:buNone/>
              <a:defRPr sz="2353"/>
            </a:lvl3pPr>
            <a:lvl4pPr marL="784319" indent="0">
              <a:buNone/>
              <a:defRPr sz="1961"/>
            </a:lvl4pPr>
            <a:lvl5pPr marL="1008409" indent="0">
              <a:buNone/>
              <a:defRPr sz="196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872475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437644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cSld name="Section Title Dar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165174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964305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Generic 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59019" y="1189178"/>
            <a:ext cx="7570739" cy="1973104"/>
          </a:xfrm>
          <a:prstGeom prst="rect">
            <a:avLst/>
          </a:prstGeom>
        </p:spPr>
        <p:txBody>
          <a:bodyPr/>
          <a:lstStyle>
            <a:lvl1pPr marL="0" indent="0">
              <a:buNone/>
              <a:defRPr>
                <a:solidFill>
                  <a:srgbClr val="616161"/>
                </a:solidFill>
              </a:defRPr>
            </a:lvl1pPr>
            <a:lvl2pPr marL="0" indent="0">
              <a:buFontTx/>
              <a:buNone/>
              <a:defRPr sz="1867">
                <a:solidFill>
                  <a:srgbClr val="616161"/>
                </a:solidFill>
              </a:defRPr>
            </a:lvl2pPr>
            <a:lvl3pPr marL="224038" indent="0">
              <a:buNone/>
              <a:defRPr>
                <a:solidFill>
                  <a:srgbClr val="616161"/>
                </a:solidFill>
              </a:defRPr>
            </a:lvl3pPr>
            <a:lvl4pPr marL="448074" indent="0">
              <a:buNone/>
              <a:defRPr>
                <a:solidFill>
                  <a:srgbClr val="616161"/>
                </a:solidFill>
              </a:defRPr>
            </a:lvl4pPr>
            <a:lvl5pPr marL="672111" indent="0">
              <a:buNone/>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p:cNvSpPr>
            <a:spLocks noGrp="1"/>
          </p:cNvSpPr>
          <p:nvPr>
            <p:ph type="title"/>
          </p:nvPr>
        </p:nvSpPr>
        <p:spPr>
          <a:xfrm>
            <a:off x="359018" y="289516"/>
            <a:ext cx="11467743" cy="899666"/>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371526127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4888619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5031083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086530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7669994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91098370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505471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028122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928286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866412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1pPr marL="0" indent="0">
              <a:buNone/>
              <a:defRPr/>
            </a:lvl1pPr>
            <a:lvl2pPr marL="336145" indent="0">
              <a:buNone/>
              <a:defRPr/>
            </a:lvl2pPr>
            <a:lvl3pPr marL="560241" indent="0">
              <a:buNone/>
              <a:defRPr sz="2353"/>
            </a:lvl3pPr>
            <a:lvl4pPr marL="784338" indent="0">
              <a:buNone/>
              <a:defRPr sz="1961"/>
            </a:lvl4pPr>
            <a:lvl5pPr marL="1008434" indent="0">
              <a:buNone/>
              <a:defRPr sz="196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4770859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08266933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741052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861022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EE9B84EE-31BC-44B9-A566-60A72A7CB1DD}" type="datetimeFigureOut">
              <a:rPr lang="en-US" smtClean="0">
                <a:solidFill>
                  <a:prstClr val="black">
                    <a:tint val="75000"/>
                  </a:prstClr>
                </a:solidFill>
              </a:rPr>
              <a:pPr/>
              <a:t>4/8/2017</a:t>
            </a:fld>
            <a:endParaRPr lang="en-US">
              <a:solidFill>
                <a:prstClr val="black">
                  <a:tint val="75000"/>
                </a:prst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7AC6942A-2AB8-40AE-9BF8-BEE67754D8FD}" type="slidenum">
              <a:rPr lang="en-US" smtClean="0">
                <a:solidFill>
                  <a:prstClr val="black">
                    <a:tint val="75000"/>
                  </a:prstClr>
                </a:solidFill>
              </a:rPr>
              <a:pPr/>
              <a:t>‹#›</a:t>
            </a:fld>
            <a:endParaRPr lang="en-US">
              <a:solidFill>
                <a:prstClr val="black">
                  <a:tint val="75000"/>
                </a:prstClr>
              </a:solidFill>
            </a:endParaRPr>
          </a:p>
        </p:txBody>
      </p:sp>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543649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7"/>
            <a:ext cx="11653523" cy="4931036"/>
          </a:xfrm>
        </p:spPr>
        <p:txBody>
          <a:bodyPr wrap="square">
            <a:noAutofit/>
          </a:bodyPr>
          <a:lstStyle>
            <a:lvl1pPr marL="0" indent="0">
              <a:buNone/>
              <a:defRPr/>
            </a:lvl1pPr>
            <a:lvl2pPr marL="336137" indent="0">
              <a:buNone/>
              <a:defRPr/>
            </a:lvl2pPr>
            <a:lvl3pPr marL="560227" indent="0">
              <a:buNone/>
              <a:defRPr sz="2353"/>
            </a:lvl3pPr>
            <a:lvl4pPr marL="784319" indent="0">
              <a:buNone/>
              <a:defRPr sz="1961"/>
            </a:lvl4pPr>
            <a:lvl5pPr marL="1008409" indent="0">
              <a:buNone/>
              <a:defRPr sz="196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620751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063437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cSld name="Section Title Dar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96444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userDrawn="1">
  <p:cSld name="Generic 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59019" y="1189178"/>
            <a:ext cx="7570739" cy="1973104"/>
          </a:xfrm>
          <a:prstGeom prst="rect">
            <a:avLst/>
          </a:prstGeom>
        </p:spPr>
        <p:txBody>
          <a:bodyPr/>
          <a:lstStyle>
            <a:lvl1pPr marL="0" indent="0">
              <a:buNone/>
              <a:defRPr>
                <a:solidFill>
                  <a:srgbClr val="616161"/>
                </a:solidFill>
              </a:defRPr>
            </a:lvl1pPr>
            <a:lvl2pPr marL="0" indent="0">
              <a:buFontTx/>
              <a:buNone/>
              <a:defRPr sz="1867">
                <a:solidFill>
                  <a:srgbClr val="616161"/>
                </a:solidFill>
              </a:defRPr>
            </a:lvl2pPr>
            <a:lvl3pPr marL="224038" indent="0">
              <a:buNone/>
              <a:defRPr>
                <a:solidFill>
                  <a:srgbClr val="616161"/>
                </a:solidFill>
              </a:defRPr>
            </a:lvl3pPr>
            <a:lvl4pPr marL="448074" indent="0">
              <a:buNone/>
              <a:defRPr>
                <a:solidFill>
                  <a:srgbClr val="616161"/>
                </a:solidFill>
              </a:defRPr>
            </a:lvl4pPr>
            <a:lvl5pPr marL="672111" indent="0">
              <a:buNone/>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p:cNvSpPr>
            <a:spLocks noGrp="1"/>
          </p:cNvSpPr>
          <p:nvPr>
            <p:ph type="title"/>
          </p:nvPr>
        </p:nvSpPr>
        <p:spPr>
          <a:xfrm>
            <a:off x="359018" y="289516"/>
            <a:ext cx="11467743" cy="899666"/>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153828091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3521176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30791592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73596393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255854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63827421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347040521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97187645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Drag picture to placeholder or click icon to add</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50620906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24541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82369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18216"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extLst>
      <p:ext uri="{BB962C8B-B14F-4D97-AF65-F5344CB8AC3E}">
        <p14:creationId xmlns:p14="http://schemas.microsoft.com/office/powerpoint/2010/main" val="2494700210"/>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260067465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997576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56653360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6824055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cSld name="7_Two Content">
    <p:spTree>
      <p:nvGrpSpPr>
        <p:cNvPr id="1" name=""/>
        <p:cNvGrpSpPr/>
        <p:nvPr/>
      </p:nvGrpSpPr>
      <p:grpSpPr>
        <a:xfrm>
          <a:off x="0" y="0"/>
          <a:ext cx="0" cy="0"/>
          <a:chOff x="0" y="0"/>
          <a:chExt cx="0" cy="0"/>
        </a:xfrm>
      </p:grpSpPr>
      <p:cxnSp>
        <p:nvCxnSpPr>
          <p:cNvPr id="8" name="Straight Connector 7"/>
          <p:cNvCxnSpPr/>
          <p:nvPr/>
        </p:nvCxnSpPr>
        <p:spPr>
          <a:xfrm>
            <a:off x="355600" y="990600"/>
            <a:ext cx="1143000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hasCustomPrompt="1"/>
          </p:nvPr>
        </p:nvSpPr>
        <p:spPr>
          <a:xfrm>
            <a:off x="355600" y="203200"/>
            <a:ext cx="9398000" cy="787400"/>
          </a:xfrm>
        </p:spPr>
        <p:txBody>
          <a:bodyPr anchor="b">
            <a:normAutofit/>
          </a:bodyPr>
          <a:lstStyle>
            <a:lvl1pPr algn="l">
              <a:defRPr sz="3200" b="0" i="0">
                <a:solidFill>
                  <a:srgbClr val="3186C7"/>
                </a:solidFill>
                <a:latin typeface="Helvetica Light"/>
                <a:cs typeface="Helvetica Light"/>
              </a:defRPr>
            </a:lvl1pPr>
          </a:lstStyle>
          <a:p>
            <a:r>
              <a:rPr lang="en-US" dirty="0"/>
              <a:t>Title Goes Here</a:t>
            </a:r>
          </a:p>
        </p:txBody>
      </p:sp>
    </p:spTree>
    <p:extLst>
      <p:ext uri="{BB962C8B-B14F-4D97-AF65-F5344CB8AC3E}">
        <p14:creationId xmlns:p14="http://schemas.microsoft.com/office/powerpoint/2010/main" val="308675234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7277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2"/>
            <a:ext cx="2844800" cy="365125"/>
          </a:xfrm>
          <a:prstGeom prst="rect">
            <a:avLst/>
          </a:prstGeom>
        </p:spPr>
        <p:txBody>
          <a:bodyPr/>
          <a:lstStyle/>
          <a:p>
            <a:fld id="{8ACDB3CC-F982-40F9-8DD6-BCC9AFBF44BD}" type="datetime1">
              <a:rPr lang="en-US" smtClean="0"/>
              <a:pPr/>
              <a:t>4/8/2017</a:t>
            </a:fld>
            <a:endParaRPr lang="en-US" dirty="0"/>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423554938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1pPr marL="0" indent="0">
              <a:buNone/>
              <a:defRPr/>
            </a:lvl1pPr>
            <a:lvl2pPr marL="336145" indent="0">
              <a:buNone/>
              <a:defRPr/>
            </a:lvl2pPr>
            <a:lvl3pPr marL="560241" indent="0">
              <a:buNone/>
              <a:defRPr sz="2353"/>
            </a:lvl3pPr>
            <a:lvl4pPr marL="784338" indent="0">
              <a:buNone/>
              <a:defRPr sz="1961"/>
            </a:lvl4pPr>
            <a:lvl5pPr marL="1008434" indent="0">
              <a:buNone/>
              <a:defRPr sz="196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034519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2_Title Only">
    <p:bg>
      <p:bgPr>
        <a:solidFill>
          <a:srgbClr val="2B3951"/>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67512" y="50292"/>
            <a:ext cx="11252250" cy="1143000"/>
          </a:xfrm>
          <a:ln w="12700">
            <a:miter lim="400000"/>
          </a:ln>
        </p:spPr>
        <p:txBody>
          <a:bodyPr lIns="0" tIns="0" rIns="0" bIns="0" anchor="ctr">
            <a:normAutofit/>
          </a:bodyPr>
          <a:lstStyle>
            <a:lvl1pPr>
              <a:defRPr lang="en-US" sz="4000" b="1" i="0">
                <a:solidFill>
                  <a:schemeClr val="bg1"/>
                </a:solidFill>
                <a:latin typeface="Segoe UI" charset="0"/>
                <a:ea typeface="Segoe UI" charset="0"/>
                <a:cs typeface="Segoe UI" charset="0"/>
              </a:defRPr>
            </a:lvl1pPr>
          </a:lstStyle>
          <a:p>
            <a:pPr lvl="0"/>
            <a:r>
              <a:rPr lang="en-US" dirty="0"/>
              <a:t>Title text</a:t>
            </a:r>
          </a:p>
        </p:txBody>
      </p:sp>
      <p:pic>
        <p:nvPicPr>
          <p:cNvPr id="5" name="Picture 4"/>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47981986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917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783540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a:p>
            <a:pPr lvl="0"/>
            <a:r>
              <a:rPr lang="en-US" dirty="0"/>
              <a:t>Presenter Title</a:t>
            </a:r>
          </a:p>
          <a:p>
            <a:pPr lvl="0"/>
            <a:r>
              <a:rPr lang="en-US" dirty="0"/>
              <a:t>Presenter Contact</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57587" y="5670380"/>
            <a:ext cx="3665174" cy="888023"/>
          </a:xfrm>
          <a:prstGeom prst="rect">
            <a:avLst/>
          </a:prstGeom>
        </p:spPr>
      </p:pic>
    </p:spTree>
    <p:extLst>
      <p:ext uri="{BB962C8B-B14F-4D97-AF65-F5344CB8AC3E}">
        <p14:creationId xmlns:p14="http://schemas.microsoft.com/office/powerpoint/2010/main" val="26020927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795109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88986242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200468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795555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1pPr marL="0" indent="0">
              <a:buNone/>
              <a:defRPr/>
            </a:lvl1pPr>
            <a:lvl2pPr marL="336145" indent="0">
              <a:buNone/>
              <a:defRPr/>
            </a:lvl2pPr>
            <a:lvl3pPr marL="560241" indent="0">
              <a:buNone/>
              <a:defRPr sz="2353"/>
            </a:lvl3pPr>
            <a:lvl4pPr marL="784338" indent="0">
              <a:buNone/>
              <a:defRPr sz="1961"/>
            </a:lvl4pPr>
            <a:lvl5pPr marL="1008434" indent="0">
              <a:buNone/>
              <a:defRPr sz="196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541117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412994538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24381804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6222452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266591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426994496"/>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94071008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18216"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extLst>
      <p:ext uri="{BB962C8B-B14F-4D97-AF65-F5344CB8AC3E}">
        <p14:creationId xmlns:p14="http://schemas.microsoft.com/office/powerpoint/2010/main" val="2297004034"/>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8662054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45035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624951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7277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2"/>
            <a:ext cx="2844800" cy="365125"/>
          </a:xfrm>
          <a:prstGeom prst="rect">
            <a:avLst/>
          </a:prstGeom>
        </p:spPr>
        <p:txBody>
          <a:bodyPr/>
          <a:lstStyle/>
          <a:p>
            <a:fld id="{8ACDB3CC-F982-40F9-8DD6-BCC9AFBF44BD}" type="datetime1">
              <a:rPr lang="en-US" smtClean="0"/>
              <a:pPr/>
              <a:t>4/8/2017</a:t>
            </a:fld>
            <a:endParaRPr lang="en-US" dirty="0"/>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350383835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198360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451574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1_DO NOT US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a:solidFill>
                <a:srgbClr val="FFFFFF"/>
              </a:solidFill>
            </a:endParaRPr>
          </a:p>
        </p:txBody>
      </p:sp>
    </p:spTree>
    <p:extLst>
      <p:ext uri="{BB962C8B-B14F-4D97-AF65-F5344CB8AC3E}">
        <p14:creationId xmlns:p14="http://schemas.microsoft.com/office/powerpoint/2010/main" val="238621575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46190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userDrawn="1">
  <p:cSld name="2_Title Only">
    <p:bg>
      <p:bgPr>
        <a:solidFill>
          <a:srgbClr val="2B3951"/>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67512" y="50292"/>
            <a:ext cx="11252250" cy="1143000"/>
          </a:xfrm>
          <a:ln w="12700">
            <a:miter lim="400000"/>
          </a:ln>
        </p:spPr>
        <p:txBody>
          <a:bodyPr lIns="0" tIns="0" rIns="0" bIns="0" anchor="ctr">
            <a:normAutofit/>
          </a:bodyPr>
          <a:lstStyle>
            <a:lvl1pPr>
              <a:defRPr lang="en-US" sz="4000" b="1" i="0">
                <a:solidFill>
                  <a:schemeClr val="bg1"/>
                </a:solidFill>
                <a:latin typeface="Segoe UI" charset="0"/>
                <a:ea typeface="Segoe UI" charset="0"/>
                <a:cs typeface="Segoe UI" charset="0"/>
              </a:defRPr>
            </a:lvl1pPr>
          </a:lstStyle>
          <a:p>
            <a:pPr lvl="0"/>
            <a:r>
              <a:rPr lang="en-US" dirty="0"/>
              <a:t>Title text</a:t>
            </a:r>
          </a:p>
        </p:txBody>
      </p:sp>
      <p:pic>
        <p:nvPicPr>
          <p:cNvPr id="5" name="Picture 4"/>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306383046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userDrawn="1">
  <p:cSld name="Title &amp; Bullets Light_Left">
    <p:bg>
      <p:bgPr>
        <a:solidFill>
          <a:srgbClr val="2B395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7512" y="50292"/>
            <a:ext cx="5428488" cy="1143000"/>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Title text</a:t>
            </a:r>
          </a:p>
        </p:txBody>
      </p:sp>
      <p:sp>
        <p:nvSpPr>
          <p:cNvPr id="7" name="Content Placeholder 6"/>
          <p:cNvSpPr>
            <a:spLocks noGrp="1"/>
          </p:cNvSpPr>
          <p:nvPr>
            <p:ph sz="quarter" idx="10"/>
          </p:nvPr>
        </p:nvSpPr>
        <p:spPr>
          <a:xfrm>
            <a:off x="667544" y="1377156"/>
            <a:ext cx="5428456" cy="4716140"/>
          </a:xfrm>
          <a:ln w="12700">
            <a:miter lim="400000"/>
          </a:ln>
        </p:spPr>
        <p:txBody>
          <a:bodyPr lIns="0" tIns="0" rIns="0" bIns="0">
            <a:normAutofit/>
          </a:bodyPr>
          <a:lstStyle>
            <a:lvl1pPr>
              <a:defRPr lang="en-US" sz="2700" b="0" i="0" dirty="0" smtClean="0">
                <a:solidFill>
                  <a:schemeClr val="bg1"/>
                </a:solidFill>
                <a:latin typeface="Segoe UI" charset="0"/>
                <a:ea typeface="Segoe UI" charset="0"/>
                <a:cs typeface="Segoe UI" charset="0"/>
              </a:defRPr>
            </a:lvl1pPr>
            <a:lvl2pPr>
              <a:defRPr lang="en-US" sz="2700" b="0" i="0" dirty="0" smtClean="0">
                <a:solidFill>
                  <a:schemeClr val="bg1"/>
                </a:solidFill>
                <a:latin typeface="Segoe UI" charset="0"/>
                <a:ea typeface="Segoe UI" charset="0"/>
                <a:cs typeface="Segoe UI" charset="0"/>
              </a:defRPr>
            </a:lvl2pPr>
            <a:lvl3pPr>
              <a:defRPr lang="en-US" sz="2700" b="0" i="0" dirty="0" smtClean="0">
                <a:solidFill>
                  <a:schemeClr val="bg1"/>
                </a:solidFill>
                <a:latin typeface="Segoe UI" charset="0"/>
                <a:ea typeface="Segoe UI" charset="0"/>
                <a:cs typeface="Segoe UI" charset="0"/>
              </a:defRPr>
            </a:lvl3pPr>
            <a:lvl4pPr>
              <a:defRPr lang="en-US" sz="2700" b="0" i="0" dirty="0" smtClean="0">
                <a:solidFill>
                  <a:schemeClr val="bg1"/>
                </a:solidFill>
                <a:latin typeface="Segoe UI" charset="0"/>
                <a:ea typeface="Segoe UI" charset="0"/>
                <a:cs typeface="Segoe UI" charset="0"/>
              </a:defRPr>
            </a:lvl4pPr>
            <a:lvl5pPr>
              <a:defRPr lang="en-US" sz="2700" b="0" i="0" dirty="0">
                <a:solidFill>
                  <a:schemeClr val="bg1"/>
                </a:solidFill>
                <a:latin typeface="Segoe UI" charset="0"/>
                <a:ea typeface="Segoe UI" charset="0"/>
                <a:cs typeface="Segoe UI" charset="0"/>
              </a:defRPr>
            </a:lvl5pPr>
          </a:lstStyle>
          <a:p>
            <a:pPr lvl="0">
              <a:lnSpc>
                <a:spcPct val="100000"/>
              </a:lnSpc>
            </a:pPr>
            <a:r>
              <a:rPr lang="en-US" dirty="0"/>
              <a:t>Click to edit Master text styles</a:t>
            </a:r>
          </a:p>
          <a:p>
            <a:pPr marL="285750" lvl="1" indent="-285750">
              <a:lnSpc>
                <a:spcPct val="100000"/>
              </a:lnSpc>
              <a:buFont typeface="Arial" charset="0"/>
              <a:buChar char="•"/>
            </a:pPr>
            <a:r>
              <a:rPr lang="en-US" dirty="0"/>
              <a:t>Second level</a:t>
            </a:r>
          </a:p>
          <a:p>
            <a:pPr marL="579438" lvl="2" indent="-304007">
              <a:lnSpc>
                <a:spcPct val="100000"/>
              </a:lnSpc>
              <a:buFont typeface=".AppleSystemUIFont" charset="0"/>
              <a:buChar char="–"/>
              <a:tabLst/>
            </a:pPr>
            <a:r>
              <a:rPr lang="en-US" dirty="0"/>
              <a:t>Third level</a:t>
            </a:r>
          </a:p>
          <a:p>
            <a:pPr marL="924719" lvl="3" indent="-317500">
              <a:lnSpc>
                <a:spcPct val="100000"/>
              </a:lnSpc>
              <a:buFont typeface="Arial" charset="0"/>
              <a:buChar char="•"/>
              <a:tabLst/>
            </a:pPr>
            <a:r>
              <a:rPr lang="en-US" dirty="0"/>
              <a:t>Fourth level</a:t>
            </a:r>
          </a:p>
          <a:p>
            <a:pPr marL="1242219" lvl="4" indent="-317500">
              <a:lnSpc>
                <a:spcPct val="100000"/>
              </a:lnSpc>
              <a:buFont typeface="Arial" charset="0"/>
              <a:buChar char="•"/>
              <a:tabLst/>
            </a:pPr>
            <a:r>
              <a:rPr lang="en-US" dirty="0"/>
              <a:t>Fifth level</a:t>
            </a:r>
          </a:p>
        </p:txBody>
      </p:sp>
      <p:pic>
        <p:nvPicPr>
          <p:cNvPr id="6" name="Picture 5"/>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3533391500"/>
      </p:ext>
    </p:extLst>
  </p:cSld>
  <p:clrMapOvr>
    <a:masterClrMapping/>
  </p:clrMapOvr>
  <p:extLst mod="1">
    <p:ext uri="{DCECCB84-F9BA-43D5-87BE-67443E8EF086}">
      <p15:sldGuideLst xmlns:p15="http://schemas.microsoft.com/office/powerpoint/2012/main"/>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61647" y="6566860"/>
            <a:ext cx="3468706" cy="15850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30"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5590641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algn="ctr" defTabSz="894953" fontAlgn="base">
              <a:lnSpc>
                <a:spcPct val="90000"/>
              </a:lnSpc>
              <a:spcBef>
                <a:spcPct val="0"/>
              </a:spcBef>
              <a:spcAft>
                <a:spcPct val="0"/>
              </a:spcAft>
              <a:defRPr/>
            </a:pPr>
            <a:endParaRPr lang="en-US" sz="1959" spc="-49" dirty="0">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69242" y="289513"/>
            <a:ext cx="5378550" cy="1493941"/>
          </a:xfrm>
        </p:spPr>
        <p:txBody>
          <a:bodyPr/>
          <a:lstStyle>
            <a:lvl1pPr>
              <a:defRPr sz="4117">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5286497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0632056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theme" Target="../theme/theme2.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image" Target="../media/image4.png"/><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theme" Target="../theme/theme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19" Type="http://schemas.openxmlformats.org/officeDocument/2006/relationships/image" Target="../media/image4.png"/><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image" Target="../media/image5.png"/><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19" Type="http://schemas.openxmlformats.org/officeDocument/2006/relationships/theme" Target="../theme/theme4.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image" Target="../media/image1.png"/><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theme" Target="../theme/theme5.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image" Target="../media/image5.png"/><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10" Type="http://schemas.openxmlformats.org/officeDocument/2006/relationships/slideLayout" Target="../slideLayouts/slideLayout108.xml"/><Relationship Id="rId19" Type="http://schemas.openxmlformats.org/officeDocument/2006/relationships/theme" Target="../theme/theme6.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theme" Target="../theme/theme7.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10" Type="http://schemas.openxmlformats.org/officeDocument/2006/relationships/slideLayout" Target="../slideLayouts/slideLayout126.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theme" Target="../theme/theme8.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10" Type="http://schemas.openxmlformats.org/officeDocument/2006/relationships/slideLayout" Target="../slideLayouts/slideLayout142.xml"/><Relationship Id="rId19" Type="http://schemas.openxmlformats.org/officeDocument/2006/relationships/slideLayout" Target="../slideLayouts/slideLayout151.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slideLayout" Target="../slideLayouts/slideLayout164.xml"/><Relationship Id="rId18" Type="http://schemas.openxmlformats.org/officeDocument/2006/relationships/slideLayout" Target="../slideLayouts/slideLayout169.xml"/><Relationship Id="rId3" Type="http://schemas.openxmlformats.org/officeDocument/2006/relationships/slideLayout" Target="../slideLayouts/slideLayout154.xml"/><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0" Type="http://schemas.openxmlformats.org/officeDocument/2006/relationships/image" Target="../media/image5.png"/><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5" Type="http://schemas.openxmlformats.org/officeDocument/2006/relationships/slideLayout" Target="../slideLayouts/slideLayout156.xml"/><Relationship Id="rId15" Type="http://schemas.openxmlformats.org/officeDocument/2006/relationships/slideLayout" Target="../slideLayouts/slideLayout166.xml"/><Relationship Id="rId10" Type="http://schemas.openxmlformats.org/officeDocument/2006/relationships/slideLayout" Target="../slideLayouts/slideLayout161.xml"/><Relationship Id="rId19" Type="http://schemas.openxmlformats.org/officeDocument/2006/relationships/theme" Target="../theme/theme9.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6159162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16428022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768743526"/>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80290182"/>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509600018"/>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62"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672356979"/>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6138035"/>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3" r:id="rId10"/>
    <p:sldLayoutId id="2147483794" r:id="rId11"/>
    <p:sldLayoutId id="2147483795" r:id="rId12"/>
    <p:sldLayoutId id="2147483796" r:id="rId13"/>
    <p:sldLayoutId id="2147483797" r:id="rId14"/>
    <p:sldLayoutId id="2147483798" r:id="rId15"/>
    <p:sldLayoutId id="2147483801"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41625360"/>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Lst>
  <p:txStyles>
    <p:titleStyle>
      <a:lvl1pPr algn="l" defTabSz="457200" rtl="0" eaLnBrk="1" latinLnBrk="0" hangingPunct="1">
        <a:lnSpc>
          <a:spcPct val="90000"/>
        </a:lnSpc>
        <a:spcBef>
          <a:spcPct val="0"/>
        </a:spcBef>
        <a:buNone/>
        <a:defRPr sz="4000" b="1" i="0" kern="1200">
          <a:solidFill>
            <a:schemeClr val="tx1"/>
          </a:solidFill>
          <a:latin typeface="Segoe UI" charset="0"/>
          <a:ea typeface="Segoe UI" charset="0"/>
          <a:cs typeface="Segoe UI" charset="0"/>
        </a:defRPr>
      </a:lvl1pPr>
    </p:titleStyle>
    <p:bodyStyle>
      <a:lvl1pPr marL="0" indent="0" algn="l" defTabSz="457200" rtl="0" eaLnBrk="1" latinLnBrk="0" hangingPunct="1">
        <a:lnSpc>
          <a:spcPct val="100000"/>
        </a:lnSpc>
        <a:spcBef>
          <a:spcPts val="500"/>
        </a:spcBef>
        <a:buFont typeface="Arial"/>
        <a:buNone/>
        <a:defRPr sz="2500" b="0" i="0" kern="1200">
          <a:solidFill>
            <a:srgbClr val="32414E"/>
          </a:solidFill>
          <a:latin typeface="Segoe UI" charset="0"/>
          <a:ea typeface="Segoe UI" charset="0"/>
          <a:cs typeface="Segoe UI" charset="0"/>
        </a:defRPr>
      </a:lvl1pPr>
      <a:lvl2pPr marL="346869" indent="-346869" algn="l" defTabSz="457200" rtl="0" eaLnBrk="1" latinLnBrk="0" hangingPunct="1">
        <a:lnSpc>
          <a:spcPct val="100000"/>
        </a:lnSpc>
        <a:spcBef>
          <a:spcPts val="250"/>
        </a:spcBef>
        <a:buFont typeface="Arial"/>
        <a:buChar char="•"/>
        <a:tabLst/>
        <a:defRPr sz="2500" b="0" i="0" kern="1200">
          <a:solidFill>
            <a:srgbClr val="32414E"/>
          </a:solidFill>
          <a:latin typeface="Segoe UI" charset="0"/>
          <a:ea typeface="Segoe UI" charset="0"/>
          <a:cs typeface="Segoe UI" charset="0"/>
        </a:defRPr>
      </a:lvl2pPr>
      <a:lvl3pPr marL="694532" indent="-337344" algn="l" defTabSz="457200" rtl="0" eaLnBrk="1" latinLnBrk="0" hangingPunct="1">
        <a:lnSpc>
          <a:spcPct val="100000"/>
        </a:lnSpc>
        <a:spcBef>
          <a:spcPts val="250"/>
        </a:spcBef>
        <a:buFont typeface=".AppleSystemUIFont" charset="0"/>
        <a:buChar char="–"/>
        <a:tabLst/>
        <a:defRPr sz="2500" b="0" i="0" kern="1200">
          <a:solidFill>
            <a:srgbClr val="32414E"/>
          </a:solidFill>
          <a:latin typeface="Segoe UI" charset="0"/>
          <a:ea typeface="Segoe UI" charset="0"/>
          <a:cs typeface="Segoe UI" charset="0"/>
        </a:defRPr>
      </a:lvl3pPr>
      <a:lvl4pPr marL="1031875" indent="-327819" algn="l" defTabSz="457200" rtl="0" eaLnBrk="1" latinLnBrk="0" hangingPunct="1">
        <a:lnSpc>
          <a:spcPct val="100000"/>
        </a:lnSpc>
        <a:spcBef>
          <a:spcPts val="250"/>
        </a:spcBef>
        <a:buFont typeface="Arial"/>
        <a:buChar char="•"/>
        <a:tabLst/>
        <a:defRPr sz="2500" b="0" i="0" kern="1200">
          <a:solidFill>
            <a:srgbClr val="32414E"/>
          </a:solidFill>
          <a:latin typeface="Segoe UI" charset="0"/>
          <a:ea typeface="Segoe UI" charset="0"/>
          <a:cs typeface="Segoe UI" charset="0"/>
        </a:defRPr>
      </a:lvl4pPr>
      <a:lvl5pPr marL="1349375" indent="-317500" algn="l" defTabSz="457200" rtl="0" eaLnBrk="1" latinLnBrk="0" hangingPunct="1">
        <a:lnSpc>
          <a:spcPct val="100000"/>
        </a:lnSpc>
        <a:spcBef>
          <a:spcPts val="250"/>
        </a:spcBef>
        <a:buFont typeface="Arial"/>
        <a:buChar char="•"/>
        <a:tabLst/>
        <a:defRPr sz="2500" b="0" i="0" kern="1200">
          <a:solidFill>
            <a:srgbClr val="32414E"/>
          </a:solidFill>
          <a:latin typeface="Segoe UI" charset="0"/>
          <a:ea typeface="Segoe UI" charset="0"/>
          <a:cs typeface="Segoe UI" charset="0"/>
        </a:defRPr>
      </a:lvl5pPr>
      <a:lvl6pPr marL="12573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16518708"/>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2.xm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0.xml"/><Relationship Id="rId1" Type="http://schemas.openxmlformats.org/officeDocument/2006/relationships/slideLayout" Target="../slideLayouts/slideLayout32.xml"/><Relationship Id="rId5" Type="http://schemas.openxmlformats.org/officeDocument/2006/relationships/image" Target="../media/image13.emf"/><Relationship Id="rId4" Type="http://schemas.openxmlformats.org/officeDocument/2006/relationships/image" Target="../media/image12.emf"/></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1.xml"/><Relationship Id="rId1" Type="http://schemas.openxmlformats.org/officeDocument/2006/relationships/slideLayout" Target="../slideLayouts/slideLayout49.xml"/><Relationship Id="rId5" Type="http://schemas.openxmlformats.org/officeDocument/2006/relationships/image" Target="../media/image13.emf"/><Relationship Id="rId4" Type="http://schemas.openxmlformats.org/officeDocument/2006/relationships/image" Target="../media/image12.emf"/></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2.xml"/></Relationships>
</file>

<file path=ppt/slides/_rels/slide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4.xml"/><Relationship Id="rId1" Type="http://schemas.openxmlformats.org/officeDocument/2006/relationships/slideLayout" Target="../slideLayouts/slideLayout69.xml"/><Relationship Id="rId5" Type="http://schemas.openxmlformats.org/officeDocument/2006/relationships/image" Target="../media/image13.emf"/><Relationship Id="rId4" Type="http://schemas.openxmlformats.org/officeDocument/2006/relationships/image" Target="../media/image12.emf"/></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5.xml"/><Relationship Id="rId1" Type="http://schemas.openxmlformats.org/officeDocument/2006/relationships/slideLayout" Target="../slideLayouts/slideLayout70.xml"/><Relationship Id="rId5" Type="http://schemas.openxmlformats.org/officeDocument/2006/relationships/image" Target="../media/image13.emf"/><Relationship Id="rId4" Type="http://schemas.openxmlformats.org/officeDocument/2006/relationships/image" Target="../media/image12.emf"/></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70.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11.xml"/></Relationships>
</file>

<file path=ppt/slides/_rels/slide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6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5.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65.xml"/><Relationship Id="rId4" Type="http://schemas.openxmlformats.org/officeDocument/2006/relationships/hyperlink" Target="https://blog.xamarin.com/cheat-sheet-for-top-mobile-app-controls/"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0.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70.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7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2.xml"/></Relationships>
</file>

<file path=ppt/slides/_rels/slide28.xml.rels><?xml version="1.0" encoding="UTF-8" standalone="yes"?>
<Relationships xmlns="http://schemas.openxmlformats.org/package/2006/relationships"><Relationship Id="rId3" Type="http://schemas.openxmlformats.org/officeDocument/2006/relationships/hyperlink" Target="https://developer.xamarin.com/guides/xamarin-forms/platform-features/windows/installation/universal/" TargetMode="External"/><Relationship Id="rId2" Type="http://schemas.openxmlformats.org/officeDocument/2006/relationships/notesSlide" Target="../notesSlides/notesSlide24.xml"/><Relationship Id="rId1" Type="http://schemas.openxmlformats.org/officeDocument/2006/relationships/slideLayout" Target="../slideLayouts/slideLayout60.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49.xml"/><Relationship Id="rId6" Type="http://schemas.openxmlformats.org/officeDocument/2006/relationships/hyperlink" Target="https://blogs.msdn.microsoft.com/visualstudio/2015/02/24/introducing-the-ui-debugging-tools-for-xaml/" TargetMode="External"/><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xml"/><Relationship Id="rId1" Type="http://schemas.openxmlformats.org/officeDocument/2006/relationships/slideLayout" Target="../slideLayouts/slideLayout49.xml"/><Relationship Id="rId5" Type="http://schemas.openxmlformats.org/officeDocument/2006/relationships/image" Target="../media/image13.emf"/><Relationship Id="rId4" Type="http://schemas.openxmlformats.org/officeDocument/2006/relationships/image" Target="../media/image12.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86.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8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0.xml"/></Relationships>
</file>

<file path=ppt/slides/_rels/slide35.xml.rels><?xml version="1.0" encoding="UTF-8" standalone="yes"?>
<Relationships xmlns="http://schemas.openxmlformats.org/package/2006/relationships"><Relationship Id="rId3" Type="http://schemas.openxmlformats.org/officeDocument/2006/relationships/hyperlink" Target="https://developer.xamarin.com/guides/xamarin-forms/xaml/xamlc/" TargetMode="External"/><Relationship Id="rId2" Type="http://schemas.openxmlformats.org/officeDocument/2006/relationships/notesSlide" Target="../notesSlides/notesSlide31.xml"/><Relationship Id="rId1" Type="http://schemas.openxmlformats.org/officeDocument/2006/relationships/slideLayout" Target="../slideLayouts/slideLayout60.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2.xml"/></Relationships>
</file>

<file path=ppt/slides/_rels/slide3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52.xml"/><Relationship Id="rId4" Type="http://schemas.openxmlformats.org/officeDocument/2006/relationships/image" Target="../media/image13.emf"/></Relationships>
</file>

<file path=ppt/slides/_rels/slide39.x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image" Target="../media/image42.emf"/><Relationship Id="rId7" Type="http://schemas.openxmlformats.org/officeDocument/2006/relationships/image" Target="../media/image46.emf"/><Relationship Id="rId2" Type="http://schemas.openxmlformats.org/officeDocument/2006/relationships/notesSlide" Target="../notesSlides/notesSlide33.xml"/><Relationship Id="rId1" Type="http://schemas.openxmlformats.org/officeDocument/2006/relationships/slideLayout" Target="../slideLayouts/slideLayout52.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49.xml"/><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9.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2.xml"/></Relationships>
</file>

<file path=ppt/slides/_rels/slide42.xml.rels><?xml version="1.0" encoding="UTF-8" standalone="yes"?>
<Relationships xmlns="http://schemas.openxmlformats.org/package/2006/relationships"><Relationship Id="rId8" Type="http://schemas.openxmlformats.org/officeDocument/2006/relationships/hyperlink" Target="http://shop.oreilly.com/product/0636920029311.do" TargetMode="External"/><Relationship Id="rId3" Type="http://schemas.openxmlformats.org/officeDocument/2006/relationships/hyperlink" Target="https://developer.xamarin.com/guides/xamarin-forms/creating-mobile-apps-xamarin-forms/" TargetMode="External"/><Relationship Id="rId7" Type="http://schemas.openxmlformats.org/officeDocument/2006/relationships/hyperlink" Target="http://www.xforms-kickstarter.com/" TargetMode="External"/><Relationship Id="rId2" Type="http://schemas.openxmlformats.org/officeDocument/2006/relationships/notesSlide" Target="../notesSlides/notesSlide35.xml"/><Relationship Id="rId1" Type="http://schemas.openxmlformats.org/officeDocument/2006/relationships/slideLayout" Target="../slideLayouts/slideLayout49.xml"/><Relationship Id="rId6" Type="http://schemas.openxmlformats.org/officeDocument/2006/relationships/image" Target="../media/image53.gif"/><Relationship Id="rId5" Type="http://schemas.openxmlformats.org/officeDocument/2006/relationships/image" Target="../media/image52.jp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hyperlink" Target="https://developer.xamarin.com/" TargetMode="External"/><Relationship Id="rId7" Type="http://schemas.openxmlformats.org/officeDocument/2006/relationships/hyperlink" Target="Xamarin.com/prebuilt" TargetMode="External"/><Relationship Id="rId2" Type="http://schemas.openxmlformats.org/officeDocument/2006/relationships/hyperlink" Target="https://blog.xamarin.com/tag/xamarin-forms/" TargetMode="External"/><Relationship Id="rId1" Type="http://schemas.openxmlformats.org/officeDocument/2006/relationships/slideLayout" Target="../slideLayouts/slideLayout49.xml"/><Relationship Id="rId6" Type="http://schemas.openxmlformats.org/officeDocument/2006/relationships/hyperlink" Target="https://github.com/xamarin/xamarin-forms-book-samples" TargetMode="External"/><Relationship Id="rId5" Type="http://schemas.openxmlformats.org/officeDocument/2006/relationships/hyperlink" Target="https://github.com/xamarin/xamarin-forms-samples" TargetMode="External"/><Relationship Id="rId4" Type="http://schemas.openxmlformats.org/officeDocument/2006/relationships/hyperlink" Target="http://allaboutxamarin.com/"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2.xml"/></Relationships>
</file>

<file path=ppt/slides/_rels/slide6.xml.rels><?xml version="1.0" encoding="UTF-8" standalone="yes"?>
<Relationships xmlns="http://schemas.openxmlformats.org/package/2006/relationships"><Relationship Id="rId3" Type="http://schemas.openxmlformats.org/officeDocument/2006/relationships/hyperlink" Target="http://www.pewinternet.org/fact-sheet/mobile/" TargetMode="External"/><Relationship Id="rId2" Type="http://schemas.openxmlformats.org/officeDocument/2006/relationships/notesSlide" Target="../notesSlides/notesSlide4.xml"/><Relationship Id="rId1" Type="http://schemas.openxmlformats.org/officeDocument/2006/relationships/slideLayout" Target="../slideLayouts/slideLayout66.xml"/><Relationship Id="rId4" Type="http://schemas.openxmlformats.org/officeDocument/2006/relationships/image" Target="../media/image16.jpg"/></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66.xml"/><Relationship Id="rId4" Type="http://schemas.openxmlformats.org/officeDocument/2006/relationships/hyperlink" Target="http://money.cnn.com/gallery/pf/2017/01/05/best-jobs-2017/index.html"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2.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271104" y="4916773"/>
            <a:ext cx="3116673" cy="1563645"/>
          </a:xfrm>
        </p:spPr>
        <p:txBody>
          <a:bodyPr anchor="ctr"/>
          <a:lstStyle/>
          <a:p>
            <a:pPr>
              <a:lnSpc>
                <a:spcPct val="125000"/>
              </a:lnSpc>
            </a:pPr>
            <a:r>
              <a:rPr lang="en-US" sz="2000" dirty="0"/>
              <a:t>Andy Lech</a:t>
            </a:r>
          </a:p>
          <a:p>
            <a:pPr>
              <a:lnSpc>
                <a:spcPct val="125000"/>
              </a:lnSpc>
            </a:pPr>
            <a:r>
              <a:rPr lang="en-US" sz="2000" dirty="0"/>
              <a:t>XamarinFiles.com</a:t>
            </a:r>
          </a:p>
          <a:p>
            <a:pPr>
              <a:lnSpc>
                <a:spcPct val="125000"/>
              </a:lnSpc>
            </a:pPr>
            <a:r>
              <a:rPr lang="en-US" sz="2000" dirty="0"/>
              <a:t>github.com/xamarinfiles</a:t>
            </a:r>
          </a:p>
          <a:p>
            <a:pPr>
              <a:lnSpc>
                <a:spcPct val="125000"/>
              </a:lnSpc>
            </a:pPr>
            <a:r>
              <a:rPr lang="en-US" sz="2000" dirty="0"/>
              <a:t>@XamarinFiles</a:t>
            </a:r>
          </a:p>
        </p:txBody>
      </p:sp>
      <p:sp>
        <p:nvSpPr>
          <p:cNvPr id="3" name="Title 2"/>
          <p:cNvSpPr>
            <a:spLocks noGrp="1"/>
          </p:cNvSpPr>
          <p:nvPr>
            <p:ph type="title"/>
          </p:nvPr>
        </p:nvSpPr>
        <p:spPr>
          <a:xfrm>
            <a:off x="271104" y="1723869"/>
            <a:ext cx="11571126" cy="2263515"/>
          </a:xfrm>
        </p:spPr>
        <p:txBody>
          <a:bodyPr/>
          <a:lstStyle/>
          <a:p>
            <a:pPr algn="ctr">
              <a:lnSpc>
                <a:spcPct val="150000"/>
              </a:lnSpc>
            </a:pPr>
            <a:r>
              <a:rPr lang="en-US" dirty="0"/>
              <a:t>From Microsoft to Mobile</a:t>
            </a:r>
            <a:br>
              <a:rPr lang="en-US" sz="3600" dirty="0"/>
            </a:br>
            <a:r>
              <a:rPr lang="en-US" sz="3600" dirty="0">
                <a:cs typeface="Segoe UI Light" panose="020B0502040204020203" pitchFamily="34" charset="0"/>
              </a:rPr>
              <a:t>Learning Xamarin.Forms through UWP</a:t>
            </a:r>
            <a:endParaRPr lang="en-US" sz="5400" dirty="0"/>
          </a:p>
        </p:txBody>
      </p:sp>
    </p:spTree>
    <p:extLst>
      <p:ext uri="{BB962C8B-B14F-4D97-AF65-F5344CB8AC3E}">
        <p14:creationId xmlns:p14="http://schemas.microsoft.com/office/powerpoint/2010/main" val="1418468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layered devic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3252" y="1323323"/>
            <a:ext cx="4182260" cy="5078458"/>
          </a:xfrm>
          <a:prstGeom prst="rect">
            <a:avLst/>
          </a:prstGeom>
        </p:spPr>
      </p:pic>
      <p:sp>
        <p:nvSpPr>
          <p:cNvPr id="8" name="Content Placeholder 2"/>
          <p:cNvSpPr txBox="1">
            <a:spLocks/>
          </p:cNvSpPr>
          <p:nvPr/>
        </p:nvSpPr>
        <p:spPr>
          <a:xfrm>
            <a:off x="7232991" y="1323323"/>
            <a:ext cx="4519882" cy="522871"/>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10000"/>
              </a:lnSpc>
              <a:spcBef>
                <a:spcPct val="20000"/>
              </a:spcBef>
              <a:spcAft>
                <a:spcPts val="0"/>
              </a:spcAft>
              <a:buClrTx/>
              <a:buSzPct val="138000"/>
              <a:buFontTx/>
              <a:buNone/>
              <a:tabLst/>
              <a:defRPr/>
            </a:pPr>
            <a:r>
              <a:rPr kumimoji="0" lang="en-US" sz="1867" b="0" i="0" u="none" strike="noStrike" kern="1200" cap="none" spc="0" normalizeH="0" baseline="0" noProof="0" dirty="0">
                <a:ln>
                  <a:noFill/>
                </a:ln>
                <a:solidFill>
                  <a:srgbClr val="3C90D1"/>
                </a:solidFill>
                <a:effectLst/>
                <a:uLnTx/>
                <a:uFillTx/>
                <a:latin typeface="Segoe UI"/>
                <a:ea typeface="+mn-ea"/>
                <a:cs typeface="Arial"/>
              </a:rPr>
              <a:t>Thousands of iOS and Android APIs</a:t>
            </a:r>
            <a:endParaRPr kumimoji="0" lang="en-US" sz="1867" b="0" i="0" u="none" strike="noStrike" kern="1200" cap="none" spc="0" normalizeH="0" baseline="30000" noProof="0" dirty="0">
              <a:ln>
                <a:noFill/>
              </a:ln>
              <a:solidFill>
                <a:srgbClr val="3C90D1"/>
              </a:solidFill>
              <a:effectLst/>
              <a:uLnTx/>
              <a:uFillTx/>
              <a:latin typeface="Segoe UI"/>
              <a:ea typeface="+mn-ea"/>
              <a:cs typeface="Arial"/>
            </a:endParaRPr>
          </a:p>
        </p:txBody>
      </p:sp>
      <p:sp>
        <p:nvSpPr>
          <p:cNvPr id="10" name="Content Placeholder 2"/>
          <p:cNvSpPr txBox="1">
            <a:spLocks/>
          </p:cNvSpPr>
          <p:nvPr/>
        </p:nvSpPr>
        <p:spPr>
          <a:xfrm>
            <a:off x="7264408" y="2356767"/>
            <a:ext cx="4488465" cy="483065"/>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10000"/>
              </a:lnSpc>
              <a:spcBef>
                <a:spcPct val="20000"/>
              </a:spcBef>
              <a:spcAft>
                <a:spcPts val="0"/>
              </a:spcAft>
              <a:buClrTx/>
              <a:buSzPct val="138000"/>
              <a:buFontTx/>
              <a:buNone/>
              <a:tabLst/>
              <a:defRPr/>
            </a:pPr>
            <a:r>
              <a:rPr kumimoji="0" lang="en-US" sz="1867" b="0" i="0" u="none" strike="noStrike" kern="1200" cap="none" spc="0" normalizeH="0" baseline="0" noProof="0" dirty="0">
                <a:ln>
                  <a:noFill/>
                </a:ln>
                <a:solidFill>
                  <a:srgbClr val="76B557"/>
                </a:solidFill>
                <a:effectLst/>
                <a:uLnTx/>
                <a:uFillTx/>
                <a:latin typeface="Segoe UI"/>
                <a:ea typeface="+mn-ea"/>
                <a:cs typeface="Arial"/>
              </a:rPr>
              <a:t>Public web APIs</a:t>
            </a:r>
          </a:p>
        </p:txBody>
      </p:sp>
      <p:sp>
        <p:nvSpPr>
          <p:cNvPr id="12" name="Oval 11"/>
          <p:cNvSpPr/>
          <p:nvPr/>
        </p:nvSpPr>
        <p:spPr>
          <a:xfrm>
            <a:off x="6412093" y="1216957"/>
            <a:ext cx="750711" cy="750711"/>
          </a:xfrm>
          <a:prstGeom prst="ellipse">
            <a:avLst/>
          </a:prstGeom>
          <a:solidFill>
            <a:srgbClr val="3C90D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3" name="Picture 12" descr="social-apple white.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03638" y="1441136"/>
            <a:ext cx="228927" cy="274781"/>
          </a:xfrm>
          <a:prstGeom prst="rect">
            <a:avLst/>
          </a:prstGeom>
        </p:spPr>
      </p:pic>
      <p:sp>
        <p:nvSpPr>
          <p:cNvPr id="14" name="Oval 13"/>
          <p:cNvSpPr/>
          <p:nvPr/>
        </p:nvSpPr>
        <p:spPr>
          <a:xfrm>
            <a:off x="6412093" y="2236575"/>
            <a:ext cx="750711" cy="750711"/>
          </a:xfrm>
          <a:prstGeom prst="ellipse">
            <a:avLst/>
          </a:prstGeom>
          <a:solidFill>
            <a:srgbClr val="76B55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 name="Oval 14"/>
          <p:cNvSpPr/>
          <p:nvPr/>
        </p:nvSpPr>
        <p:spPr>
          <a:xfrm>
            <a:off x="6412093" y="3247727"/>
            <a:ext cx="750711" cy="750711"/>
          </a:xfrm>
          <a:prstGeom prst="ellipse">
            <a:avLst/>
          </a:prstGeom>
          <a:solidFill>
            <a:srgbClr val="A73AB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 name="Oval 15"/>
          <p:cNvSpPr/>
          <p:nvPr/>
        </p:nvSpPr>
        <p:spPr>
          <a:xfrm>
            <a:off x="6412093" y="4241946"/>
            <a:ext cx="750711" cy="750711"/>
          </a:xfrm>
          <a:prstGeom prst="ellipse">
            <a:avLst/>
          </a:prstGeom>
          <a:solidFill>
            <a:srgbClr val="12345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Oval 16"/>
          <p:cNvSpPr/>
          <p:nvPr/>
        </p:nvSpPr>
        <p:spPr>
          <a:xfrm>
            <a:off x="6412093" y="5244633"/>
            <a:ext cx="750711" cy="750711"/>
          </a:xfrm>
          <a:prstGeom prst="ellipse">
            <a:avLst/>
          </a:prstGeom>
          <a:solidFill>
            <a:srgbClr val="6C6C6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8" name="Picture 17" descr="social-android white.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07203" y="1449603"/>
            <a:ext cx="256828" cy="280236"/>
          </a:xfrm>
          <a:prstGeom prst="rect">
            <a:avLst/>
          </a:prstGeom>
        </p:spPr>
      </p:pic>
      <p:sp>
        <p:nvSpPr>
          <p:cNvPr id="21" name="Content Placeholder 2"/>
          <p:cNvSpPr txBox="1">
            <a:spLocks/>
          </p:cNvSpPr>
          <p:nvPr/>
        </p:nvSpPr>
        <p:spPr>
          <a:xfrm>
            <a:off x="7264408" y="3368820"/>
            <a:ext cx="4488465" cy="512285"/>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10000"/>
              </a:lnSpc>
              <a:spcBef>
                <a:spcPct val="20000"/>
              </a:spcBef>
              <a:spcAft>
                <a:spcPts val="0"/>
              </a:spcAft>
              <a:buClrTx/>
              <a:buSzPct val="138000"/>
              <a:buFontTx/>
              <a:buNone/>
              <a:tabLst/>
              <a:defRPr/>
            </a:pPr>
            <a:r>
              <a:rPr kumimoji="0" lang="en-US" sz="1867" b="0" i="0" u="none" strike="noStrike" kern="1200" cap="none" spc="0" normalizeH="0" baseline="0" noProof="0" dirty="0">
                <a:ln>
                  <a:noFill/>
                </a:ln>
                <a:solidFill>
                  <a:srgbClr val="A73AB8"/>
                </a:solidFill>
                <a:effectLst/>
                <a:uLnTx/>
                <a:uFillTx/>
                <a:latin typeface="Segoe UI"/>
                <a:ea typeface="+mn-ea"/>
                <a:cs typeface="Arial"/>
              </a:rPr>
              <a:t>Backend integrations</a:t>
            </a:r>
          </a:p>
        </p:txBody>
      </p:sp>
      <p:sp>
        <p:nvSpPr>
          <p:cNvPr id="22" name="Content Placeholder 2"/>
          <p:cNvSpPr txBox="1">
            <a:spLocks/>
          </p:cNvSpPr>
          <p:nvPr/>
        </p:nvSpPr>
        <p:spPr>
          <a:xfrm>
            <a:off x="7264408" y="4352688"/>
            <a:ext cx="4488465" cy="464401"/>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10000"/>
              </a:lnSpc>
              <a:spcBef>
                <a:spcPct val="20000"/>
              </a:spcBef>
              <a:spcAft>
                <a:spcPts val="0"/>
              </a:spcAft>
              <a:buClrTx/>
              <a:buSzPct val="138000"/>
              <a:buFontTx/>
              <a:buNone/>
              <a:tabLst/>
              <a:defRPr/>
            </a:pPr>
            <a:r>
              <a:rPr kumimoji="0" lang="en-US" sz="1867" b="0" i="0" u="none" strike="noStrike" kern="1200" cap="none" spc="0" normalizeH="0" baseline="0" noProof="0" dirty="0">
                <a:ln>
                  <a:noFill/>
                </a:ln>
                <a:solidFill>
                  <a:srgbClr val="123458"/>
                </a:solidFill>
                <a:effectLst/>
                <a:uLnTx/>
                <a:uFillTx/>
                <a:latin typeface="Segoe UI"/>
                <a:ea typeface="+mn-ea"/>
                <a:cs typeface="Arial"/>
              </a:rPr>
              <a:t>Third party libraries</a:t>
            </a:r>
          </a:p>
        </p:txBody>
      </p:sp>
      <p:sp>
        <p:nvSpPr>
          <p:cNvPr id="25" name="Content Placeholder 2"/>
          <p:cNvSpPr txBox="1">
            <a:spLocks/>
          </p:cNvSpPr>
          <p:nvPr/>
        </p:nvSpPr>
        <p:spPr>
          <a:xfrm>
            <a:off x="7264408" y="5366764"/>
            <a:ext cx="4488465" cy="515655"/>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10000"/>
              </a:lnSpc>
              <a:spcBef>
                <a:spcPct val="20000"/>
              </a:spcBef>
              <a:spcAft>
                <a:spcPts val="0"/>
              </a:spcAft>
              <a:buClrTx/>
              <a:buSzPct val="138000"/>
              <a:buFontTx/>
              <a:buNone/>
              <a:tabLst/>
              <a:defRPr/>
            </a:pPr>
            <a:r>
              <a:rPr kumimoji="0" lang="en-US" sz="1867" b="0" i="0" u="none" strike="noStrike" kern="1200" cap="none" spc="0" normalizeH="0" baseline="0" noProof="0" dirty="0">
                <a:ln>
                  <a:noFill/>
                </a:ln>
                <a:solidFill>
                  <a:srgbClr val="6C6C6C"/>
                </a:solidFill>
                <a:effectLst/>
                <a:uLnTx/>
                <a:uFillTx/>
                <a:latin typeface="Segoe UI"/>
                <a:ea typeface="+mn-ea"/>
                <a:cs typeface="Arial"/>
              </a:rPr>
              <a:t>Memory, CPU and network constraints</a:t>
            </a:r>
          </a:p>
        </p:txBody>
      </p:sp>
      <p:pic>
        <p:nvPicPr>
          <p:cNvPr id="27" name="Picture 26" descr="ios7-cloud.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84614" y="2446863"/>
            <a:ext cx="411311" cy="264367"/>
          </a:xfrm>
          <a:prstGeom prst="rect">
            <a:avLst/>
          </a:prstGeom>
        </p:spPr>
      </p:pic>
      <p:pic>
        <p:nvPicPr>
          <p:cNvPr id="28" name="Picture 27" descr="cpu.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75480" y="3334951"/>
            <a:ext cx="622521" cy="604212"/>
          </a:xfrm>
          <a:prstGeom prst="rect">
            <a:avLst/>
          </a:prstGeom>
        </p:spPr>
      </p:pic>
      <p:pic>
        <p:nvPicPr>
          <p:cNvPr id="29" name="Picture 28" descr="bar code white.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563601" y="4387916"/>
            <a:ext cx="466560" cy="452837"/>
          </a:xfrm>
          <a:prstGeom prst="rect">
            <a:avLst/>
          </a:prstGeom>
        </p:spPr>
      </p:pic>
      <p:pic>
        <p:nvPicPr>
          <p:cNvPr id="30" name="Picture 29" descr="gear.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536608" y="5329064"/>
            <a:ext cx="535889" cy="553355"/>
          </a:xfrm>
          <a:prstGeom prst="rect">
            <a:avLst/>
          </a:prstGeom>
        </p:spPr>
      </p:pic>
      <p:sp>
        <p:nvSpPr>
          <p:cNvPr id="2" name="Title 1"/>
          <p:cNvSpPr>
            <a:spLocks noGrp="1"/>
          </p:cNvSpPr>
          <p:nvPr>
            <p:ph type="title"/>
          </p:nvPr>
        </p:nvSpPr>
        <p:spPr/>
        <p:txBody>
          <a:bodyPr/>
          <a:lstStyle/>
          <a:p>
            <a:r>
              <a:rPr lang="en-US" dirty="0"/>
              <a:t>App Complexity</a:t>
            </a:r>
          </a:p>
        </p:txBody>
      </p:sp>
      <p:cxnSp>
        <p:nvCxnSpPr>
          <p:cNvPr id="36" name="Elbow Connector 35"/>
          <p:cNvCxnSpPr/>
          <p:nvPr/>
        </p:nvCxnSpPr>
        <p:spPr>
          <a:xfrm rot="10800000" flipV="1">
            <a:off x="4005299" y="1585573"/>
            <a:ext cx="2260035" cy="651001"/>
          </a:xfrm>
          <a:prstGeom prst="bentConnector3">
            <a:avLst>
              <a:gd name="adj1" fmla="val 100260"/>
            </a:avLst>
          </a:prstGeom>
          <a:ln>
            <a:solidFill>
              <a:srgbClr val="3C90D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rot="10800000" flipV="1">
            <a:off x="4005294" y="2618955"/>
            <a:ext cx="2260048" cy="812510"/>
          </a:xfrm>
          <a:prstGeom prst="bentConnector3">
            <a:avLst>
              <a:gd name="adj1" fmla="val 99910"/>
            </a:avLst>
          </a:prstGeom>
          <a:ln>
            <a:solidFill>
              <a:srgbClr val="76B557"/>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1" name="Elbow Connector 50"/>
          <p:cNvCxnSpPr/>
          <p:nvPr/>
        </p:nvCxnSpPr>
        <p:spPr>
          <a:xfrm rot="10800000" flipV="1">
            <a:off x="4005295" y="3626556"/>
            <a:ext cx="2260041" cy="415908"/>
          </a:xfrm>
          <a:prstGeom prst="bentConnector3">
            <a:avLst>
              <a:gd name="adj1" fmla="val 99910"/>
            </a:avLst>
          </a:prstGeom>
          <a:ln>
            <a:solidFill>
              <a:srgbClr val="A73AB9"/>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Elbow Connector 57"/>
          <p:cNvCxnSpPr/>
          <p:nvPr/>
        </p:nvCxnSpPr>
        <p:spPr>
          <a:xfrm rot="10800000">
            <a:off x="4005300" y="5085249"/>
            <a:ext cx="2260042" cy="545086"/>
          </a:xfrm>
          <a:prstGeom prst="bentConnector3">
            <a:avLst>
              <a:gd name="adj1" fmla="val 99910"/>
            </a:avLst>
          </a:prstGeom>
          <a:ln>
            <a:solidFill>
              <a:srgbClr val="6C6C6C"/>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4005294" y="4636274"/>
            <a:ext cx="2260040" cy="0"/>
          </a:xfrm>
          <a:prstGeom prst="straightConnector1">
            <a:avLst/>
          </a:prstGeom>
          <a:ln>
            <a:solidFill>
              <a:srgbClr val="123458"/>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0697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dirty="0"/>
              <a:t>How Xamarin Helps</a:t>
            </a:r>
          </a:p>
        </p:txBody>
      </p:sp>
    </p:spTree>
    <p:extLst>
      <p:ext uri="{BB962C8B-B14F-4D97-AF65-F5344CB8AC3E}">
        <p14:creationId xmlns:p14="http://schemas.microsoft.com/office/powerpoint/2010/main" val="226836741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7184859" y="2439752"/>
            <a:ext cx="2117654" cy="2544854"/>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00BBF1"/>
                </a:solidFill>
                <a:effectLst/>
                <a:uLnTx/>
                <a:uFillTx/>
                <a:latin typeface="Segoe UI"/>
                <a:ea typeface="Segoe UI" pitchFamily="34" charset="0"/>
                <a:cs typeface="Segoe UI" pitchFamily="34" charset="0"/>
              </a:rPr>
              <a:t> </a:t>
            </a:r>
          </a:p>
        </p:txBody>
      </p:sp>
      <p:sp>
        <p:nvSpPr>
          <p:cNvPr id="33" name="Rectangle 32"/>
          <p:cNvSpPr/>
          <p:nvPr/>
        </p:nvSpPr>
        <p:spPr bwMode="auto">
          <a:xfrm>
            <a:off x="7181978" y="2439753"/>
            <a:ext cx="2117654" cy="806692"/>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404040"/>
                </a:solidFill>
                <a:effectLst/>
                <a:uLnTx/>
                <a:uFillTx/>
                <a:latin typeface="Segoe UI"/>
                <a:ea typeface="Segoe UI" pitchFamily="34" charset="0"/>
                <a:cs typeface="Segoe UI" pitchFamily="34" charset="0"/>
              </a:rPr>
              <a:t> </a:t>
            </a:r>
          </a:p>
        </p:txBody>
      </p:sp>
      <p:sp>
        <p:nvSpPr>
          <p:cNvPr id="12" name="Rectangle 11"/>
          <p:cNvSpPr/>
          <p:nvPr/>
        </p:nvSpPr>
        <p:spPr bwMode="auto">
          <a:xfrm>
            <a:off x="5041728" y="2439752"/>
            <a:ext cx="2117654" cy="2544854"/>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32" name="Rectangle 31"/>
          <p:cNvSpPr/>
          <p:nvPr/>
        </p:nvSpPr>
        <p:spPr bwMode="auto">
          <a:xfrm>
            <a:off x="5047870" y="2439753"/>
            <a:ext cx="2108631" cy="806692"/>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9" name="Rectangle 8"/>
          <p:cNvSpPr/>
          <p:nvPr/>
        </p:nvSpPr>
        <p:spPr bwMode="auto">
          <a:xfrm>
            <a:off x="2892372" y="2439752"/>
            <a:ext cx="2117654" cy="2544854"/>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31" name="Rectangle 30"/>
          <p:cNvSpPr/>
          <p:nvPr/>
        </p:nvSpPr>
        <p:spPr bwMode="auto">
          <a:xfrm>
            <a:off x="2903067" y="2439753"/>
            <a:ext cx="2113099" cy="806692"/>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2" name="Title 1"/>
          <p:cNvSpPr>
            <a:spLocks noGrp="1"/>
          </p:cNvSpPr>
          <p:nvPr>
            <p:ph type="title"/>
          </p:nvPr>
        </p:nvSpPr>
        <p:spPr/>
        <p:txBody>
          <a:bodyPr/>
          <a:lstStyle/>
          <a:p>
            <a:pPr algn="ctr"/>
            <a:r>
              <a:rPr lang="en-US" dirty="0"/>
              <a:t>Silo Approach</a:t>
            </a:r>
          </a:p>
        </p:txBody>
      </p:sp>
      <p:sp>
        <p:nvSpPr>
          <p:cNvPr id="21" name="TextBox 20"/>
          <p:cNvSpPr txBox="1"/>
          <p:nvPr/>
        </p:nvSpPr>
        <p:spPr>
          <a:xfrm>
            <a:off x="2903067" y="2512232"/>
            <a:ext cx="2104078" cy="621736"/>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2158" b="0" i="0" u="none" strike="noStrike" kern="0" cap="none" spc="0" normalizeH="0" baseline="0" noProof="0" dirty="0">
                <a:ln>
                  <a:noFill/>
                </a:ln>
                <a:solidFill>
                  <a:srgbClr val="FFFFFF"/>
                </a:solidFill>
                <a:effectLst/>
                <a:uLnTx/>
                <a:uFillTx/>
                <a:latin typeface="Segoe UI"/>
                <a:ea typeface="+mn-ea"/>
                <a:cs typeface="+mn-cs"/>
              </a:rPr>
              <a:t>iOS</a:t>
            </a:r>
          </a:p>
        </p:txBody>
      </p:sp>
      <p:sp>
        <p:nvSpPr>
          <p:cNvPr id="22" name="TextBox 21"/>
          <p:cNvSpPr txBox="1"/>
          <p:nvPr/>
        </p:nvSpPr>
        <p:spPr>
          <a:xfrm>
            <a:off x="7192672" y="2524682"/>
            <a:ext cx="2104078" cy="621736"/>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2158" b="0" i="0" u="none" strike="noStrike" kern="0" cap="none" spc="0" normalizeH="0" baseline="0" noProof="0" dirty="0">
                <a:ln>
                  <a:noFill/>
                </a:ln>
                <a:solidFill>
                  <a:srgbClr val="FFFFFF"/>
                </a:solidFill>
                <a:effectLst/>
                <a:uLnTx/>
                <a:uFillTx/>
                <a:latin typeface="Segoe UI"/>
                <a:ea typeface="+mn-ea"/>
                <a:cs typeface="+mn-cs"/>
              </a:rPr>
              <a:t>Windows</a:t>
            </a:r>
          </a:p>
        </p:txBody>
      </p:sp>
      <p:sp>
        <p:nvSpPr>
          <p:cNvPr id="23" name="TextBox 22"/>
          <p:cNvSpPr txBox="1"/>
          <p:nvPr/>
        </p:nvSpPr>
        <p:spPr>
          <a:xfrm>
            <a:off x="5047868" y="2524682"/>
            <a:ext cx="2104078" cy="621736"/>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2158" b="0" i="0" u="none" strike="noStrike" kern="0" cap="none" spc="0" normalizeH="0" baseline="0" noProof="0" dirty="0">
                <a:ln>
                  <a:noFill/>
                </a:ln>
                <a:solidFill>
                  <a:srgbClr val="FFFFFF"/>
                </a:solidFill>
                <a:effectLst/>
                <a:uLnTx/>
                <a:uFillTx/>
                <a:latin typeface="Segoe UI"/>
                <a:ea typeface="+mn-ea"/>
                <a:cs typeface="+mn-cs"/>
              </a:rPr>
              <a:t>Android</a:t>
            </a:r>
          </a:p>
        </p:txBody>
      </p:sp>
      <p:sp>
        <p:nvSpPr>
          <p:cNvPr id="24" name="TextBox 23"/>
          <p:cNvSpPr txBox="1"/>
          <p:nvPr/>
        </p:nvSpPr>
        <p:spPr>
          <a:xfrm>
            <a:off x="2905948" y="3821768"/>
            <a:ext cx="2104078" cy="893156"/>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a:ea typeface="+mn-ea"/>
                <a:cs typeface="+mn-cs"/>
              </a:rPr>
              <a:t>Objective-C</a:t>
            </a:r>
          </a:p>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mn-ea"/>
                <a:cs typeface="+mn-cs"/>
              </a:rPr>
              <a:t>Xcode</a:t>
            </a:r>
          </a:p>
        </p:txBody>
      </p:sp>
      <p:sp>
        <p:nvSpPr>
          <p:cNvPr id="25" name="TextBox 24"/>
          <p:cNvSpPr txBox="1"/>
          <p:nvPr/>
        </p:nvSpPr>
        <p:spPr>
          <a:xfrm>
            <a:off x="7195554" y="3821768"/>
            <a:ext cx="2104078" cy="893156"/>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a:ea typeface="+mn-ea"/>
                <a:cs typeface="+mn-cs"/>
              </a:rPr>
              <a:t>C#</a:t>
            </a:r>
          </a:p>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mn-ea"/>
                <a:cs typeface="+mn-cs"/>
              </a:rPr>
              <a:t>Visual Studio</a:t>
            </a:r>
          </a:p>
        </p:txBody>
      </p:sp>
      <p:sp>
        <p:nvSpPr>
          <p:cNvPr id="26" name="TextBox 25"/>
          <p:cNvSpPr txBox="1"/>
          <p:nvPr/>
        </p:nvSpPr>
        <p:spPr>
          <a:xfrm>
            <a:off x="5050750" y="3821769"/>
            <a:ext cx="2104078" cy="893156"/>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a:ea typeface="+mn-ea"/>
                <a:cs typeface="+mn-cs"/>
              </a:rPr>
              <a:t>Java</a:t>
            </a:r>
          </a:p>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mn-ea"/>
                <a:cs typeface="+mn-cs"/>
              </a:rPr>
              <a:t>Android Studio</a:t>
            </a:r>
          </a:p>
        </p:txBody>
      </p:sp>
      <p:sp>
        <p:nvSpPr>
          <p:cNvPr id="28" name="TextBox 27"/>
          <p:cNvSpPr txBox="1"/>
          <p:nvPr/>
        </p:nvSpPr>
        <p:spPr>
          <a:xfrm>
            <a:off x="418643" y="5545231"/>
            <a:ext cx="11354715" cy="628212"/>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404040"/>
                </a:solidFill>
                <a:effectLst/>
                <a:uLnTx/>
                <a:uFillTx/>
                <a:latin typeface="Segoe UI"/>
                <a:ea typeface="+mn-ea"/>
                <a:cs typeface="+mn-cs"/>
              </a:rPr>
              <a:t>No shared code • Many languages &amp; development environments • Multiple teams</a:t>
            </a:r>
          </a:p>
        </p:txBody>
      </p:sp>
      <p:sp>
        <p:nvSpPr>
          <p:cNvPr id="29" name="Left Brace 28"/>
          <p:cNvSpPr/>
          <p:nvPr/>
        </p:nvSpPr>
        <p:spPr>
          <a:xfrm rot="5400000">
            <a:off x="5980058" y="580"/>
            <a:ext cx="231887" cy="10732196"/>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dirty="0">
              <a:ln w="38100" cmpd="sng">
                <a:solidFill>
                  <a:srgbClr val="000000"/>
                </a:solidFill>
                <a:prstDash val="dash"/>
              </a:ln>
              <a:solidFill>
                <a:sysClr val="windowText" lastClr="000000"/>
              </a:solidFill>
              <a:effectLst/>
              <a:uLnTx/>
              <a:uFillTx/>
              <a:latin typeface="Segoe UI"/>
              <a:ea typeface="+mn-ea"/>
              <a:cs typeface="+mn-cs"/>
            </a:endParaRPr>
          </a:p>
        </p:txBody>
      </p:sp>
      <p:grpSp>
        <p:nvGrpSpPr>
          <p:cNvPr id="46" name="Group 45"/>
          <p:cNvGrpSpPr/>
          <p:nvPr/>
        </p:nvGrpSpPr>
        <p:grpSpPr>
          <a:xfrm>
            <a:off x="3567813" y="1467990"/>
            <a:ext cx="787322" cy="787322"/>
            <a:chOff x="2057400" y="2654300"/>
            <a:chExt cx="1028700" cy="1028700"/>
          </a:xfrm>
          <a:solidFill>
            <a:srgbClr val="9570D5"/>
          </a:solidFill>
        </p:grpSpPr>
        <p:sp>
          <p:nvSpPr>
            <p:cNvPr id="47" name="Oval 46"/>
            <p:cNvSpPr/>
            <p:nvPr/>
          </p:nvSpPr>
          <p:spPr bwMode="auto">
            <a:xfrm>
              <a:off x="2057400" y="2654300"/>
              <a:ext cx="1028700" cy="10287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a:grpFill/>
          </p:spPr>
        </p:pic>
      </p:grpSp>
      <p:grpSp>
        <p:nvGrpSpPr>
          <p:cNvPr id="49" name="Group 48"/>
          <p:cNvGrpSpPr/>
          <p:nvPr/>
        </p:nvGrpSpPr>
        <p:grpSpPr>
          <a:xfrm>
            <a:off x="5717169" y="1465042"/>
            <a:ext cx="787322" cy="787322"/>
            <a:chOff x="3810000" y="3073400"/>
            <a:chExt cx="1028700" cy="1028700"/>
          </a:xfrm>
          <a:solidFill>
            <a:srgbClr val="66B11F"/>
          </a:solidFill>
        </p:grpSpPr>
        <p:sp>
          <p:nvSpPr>
            <p:cNvPr id="50" name="Oval 49"/>
            <p:cNvSpPr/>
            <p:nvPr/>
          </p:nvSpPr>
          <p:spPr bwMode="auto">
            <a:xfrm>
              <a:off x="3810000" y="3073400"/>
              <a:ext cx="1028700" cy="10287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a:grpFill/>
          </p:spPr>
        </p:pic>
      </p:grpSp>
      <p:grpSp>
        <p:nvGrpSpPr>
          <p:cNvPr id="52" name="Group 51"/>
          <p:cNvGrpSpPr/>
          <p:nvPr/>
        </p:nvGrpSpPr>
        <p:grpSpPr>
          <a:xfrm>
            <a:off x="7860300" y="1477492"/>
            <a:ext cx="787322" cy="787322"/>
            <a:chOff x="6083300" y="3073400"/>
            <a:chExt cx="1028700" cy="1028700"/>
          </a:xfrm>
          <a:solidFill>
            <a:srgbClr val="00BBF1"/>
          </a:solidFill>
        </p:grpSpPr>
        <p:sp>
          <p:nvSpPr>
            <p:cNvPr id="53" name="Oval 52"/>
            <p:cNvSpPr/>
            <p:nvPr/>
          </p:nvSpPr>
          <p:spPr bwMode="auto">
            <a:xfrm>
              <a:off x="6083300" y="3073400"/>
              <a:ext cx="1028700" cy="10287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solidFill>
                  <a:srgbClr val="404040"/>
                </a:solidFill>
                <a:effectLst/>
                <a:uLnTx/>
                <a:uFillTx/>
                <a:latin typeface="Segoe UI"/>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a:grpFill/>
          </p:spPr>
        </p:pic>
      </p:grpSp>
    </p:spTree>
    <p:extLst>
      <p:ext uri="{BB962C8B-B14F-4D97-AF65-F5344CB8AC3E}">
        <p14:creationId xmlns:p14="http://schemas.microsoft.com/office/powerpoint/2010/main" val="3556468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289957"/>
            <a:ext cx="11655840" cy="899537"/>
          </a:xfrm>
        </p:spPr>
        <p:txBody>
          <a:bodyPr/>
          <a:lstStyle/>
          <a:p>
            <a:pPr algn="ctr"/>
            <a:r>
              <a:rPr lang="en-US" dirty="0"/>
              <a:t>Xamarin’s Unique Approach</a:t>
            </a:r>
          </a:p>
        </p:txBody>
      </p:sp>
      <p:sp>
        <p:nvSpPr>
          <p:cNvPr id="14" name="TextBox 13"/>
          <p:cNvSpPr txBox="1"/>
          <p:nvPr/>
        </p:nvSpPr>
        <p:spPr>
          <a:xfrm>
            <a:off x="418643" y="5640852"/>
            <a:ext cx="11354714" cy="651728"/>
          </a:xfrm>
          <a:prstGeom prst="rect">
            <a:avLst/>
          </a:prstGeom>
          <a:noFill/>
        </p:spPr>
        <p:txBody>
          <a:bodyPr wrap="square" lIns="179285" tIns="143428" rIns="179285" bIns="143428" rtlCol="0">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2353" b="0" i="0" u="none" strike="noStrike" kern="1200" cap="none" spc="0" normalizeH="0" baseline="0" noProof="0" dirty="0">
                <a:ln>
                  <a:noFill/>
                </a:ln>
                <a:solidFill>
                  <a:srgbClr val="70ACBB"/>
                </a:solidFill>
                <a:effectLst/>
                <a:uLnTx/>
                <a:uFillTx/>
                <a:latin typeface="Segoe UI"/>
                <a:ea typeface="+mn-ea"/>
                <a:cs typeface="+mn-cs"/>
              </a:rPr>
              <a:t>Shared C# codebase  </a:t>
            </a:r>
            <a:r>
              <a:rPr kumimoji="0" lang="en-US" sz="2353" b="0" i="0" u="none" strike="noStrike" kern="1200" cap="none" spc="0" normalizeH="0" baseline="0" noProof="0" dirty="0">
                <a:ln>
                  <a:noFill/>
                </a:ln>
                <a:solidFill>
                  <a:srgbClr val="6FBD23"/>
                </a:solidFill>
                <a:effectLst/>
                <a:uLnTx/>
                <a:uFillTx/>
                <a:latin typeface="Segoe UI"/>
                <a:ea typeface="+mn-ea"/>
                <a:cs typeface="+mn-cs"/>
              </a:rPr>
              <a:t>•</a:t>
            </a:r>
            <a:r>
              <a:rPr kumimoji="0" lang="en-US" sz="2353" b="0" i="0" u="none" strike="noStrike" kern="1200" cap="none" spc="0" normalizeH="0" baseline="0" noProof="0" dirty="0">
                <a:ln>
                  <a:noFill/>
                </a:ln>
                <a:solidFill>
                  <a:srgbClr val="16ACEE"/>
                </a:solidFill>
                <a:effectLst/>
                <a:uLnTx/>
                <a:uFillTx/>
                <a:latin typeface="Segoe UI"/>
                <a:ea typeface="+mn-ea"/>
                <a:cs typeface="+mn-cs"/>
              </a:rPr>
              <a:t>  </a:t>
            </a:r>
            <a:r>
              <a:rPr kumimoji="0" lang="en-US" sz="2353" b="0" i="0" u="none" strike="noStrike" kern="1200" cap="none" spc="0" normalizeH="0" baseline="0" noProof="0" dirty="0">
                <a:ln>
                  <a:noFill/>
                </a:ln>
                <a:solidFill>
                  <a:srgbClr val="70ACBB"/>
                </a:solidFill>
                <a:effectLst/>
                <a:uLnTx/>
                <a:uFillTx/>
                <a:latin typeface="Segoe UI"/>
                <a:ea typeface="+mn-ea"/>
                <a:cs typeface="+mn-cs"/>
              </a:rPr>
              <a:t>100% native API access</a:t>
            </a:r>
            <a:r>
              <a:rPr kumimoji="0" lang="en-US" sz="2353" b="0" i="0" u="none" strike="noStrike" kern="1200" cap="none" spc="0" normalizeH="0" baseline="0" noProof="0" dirty="0">
                <a:ln>
                  <a:noFill/>
                </a:ln>
                <a:solidFill>
                  <a:srgbClr val="16ACEE"/>
                </a:solidFill>
                <a:effectLst/>
                <a:uLnTx/>
                <a:uFillTx/>
                <a:latin typeface="Segoe UI"/>
                <a:ea typeface="+mn-ea"/>
                <a:cs typeface="+mn-cs"/>
              </a:rPr>
              <a:t>  </a:t>
            </a:r>
            <a:r>
              <a:rPr kumimoji="0" lang="en-US" sz="2353" b="0" i="0" u="none" strike="noStrike" kern="1200" cap="none" spc="0" normalizeH="0" baseline="0" noProof="0" dirty="0">
                <a:ln>
                  <a:noFill/>
                </a:ln>
                <a:solidFill>
                  <a:srgbClr val="6FBD23"/>
                </a:solidFill>
                <a:effectLst/>
                <a:uLnTx/>
                <a:uFillTx/>
                <a:latin typeface="Segoe UI"/>
                <a:ea typeface="+mn-ea"/>
                <a:cs typeface="+mn-cs"/>
              </a:rPr>
              <a:t>•</a:t>
            </a:r>
            <a:r>
              <a:rPr kumimoji="0" lang="en-US" sz="2353" b="0" i="0" u="none" strike="noStrike" kern="1200" cap="none" spc="0" normalizeH="0" baseline="0" noProof="0" dirty="0">
                <a:ln>
                  <a:noFill/>
                </a:ln>
                <a:solidFill>
                  <a:srgbClr val="16ACEE"/>
                </a:solidFill>
                <a:effectLst/>
                <a:uLnTx/>
                <a:uFillTx/>
                <a:latin typeface="Segoe UI"/>
                <a:ea typeface="+mn-ea"/>
                <a:cs typeface="+mn-cs"/>
              </a:rPr>
              <a:t>  </a:t>
            </a:r>
            <a:r>
              <a:rPr kumimoji="0" lang="en-US" sz="2353" b="0" i="0" u="none" strike="noStrike" kern="1200" cap="none" spc="0" normalizeH="0" baseline="0" noProof="0" dirty="0">
                <a:ln>
                  <a:noFill/>
                </a:ln>
                <a:solidFill>
                  <a:srgbClr val="70ACBB"/>
                </a:solidFill>
                <a:effectLst/>
                <a:uLnTx/>
                <a:uFillTx/>
                <a:latin typeface="Segoe UI"/>
                <a:ea typeface="+mn-ea"/>
                <a:cs typeface="+mn-cs"/>
              </a:rPr>
              <a:t>High performance</a:t>
            </a:r>
          </a:p>
        </p:txBody>
      </p:sp>
      <p:sp>
        <p:nvSpPr>
          <p:cNvPr id="20" name="Left Brace 19"/>
          <p:cNvSpPr/>
          <p:nvPr/>
        </p:nvSpPr>
        <p:spPr>
          <a:xfrm rot="5400000">
            <a:off x="5986034" y="537557"/>
            <a:ext cx="234785" cy="9846587"/>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w="38100" cmpd="sng">
                <a:solidFill>
                  <a:srgbClr val="000000"/>
                </a:solidFill>
                <a:prstDash val="dash"/>
              </a:ln>
              <a:solidFill>
                <a:srgbClr val="404040"/>
              </a:solidFill>
              <a:effectLst/>
              <a:uLnTx/>
              <a:uFillTx/>
              <a:latin typeface="Segoe UI"/>
              <a:ea typeface="+mn-ea"/>
              <a:cs typeface="+mn-cs"/>
            </a:endParaRPr>
          </a:p>
        </p:txBody>
      </p:sp>
      <p:grpSp>
        <p:nvGrpSpPr>
          <p:cNvPr id="3" name="Group 2"/>
          <p:cNvGrpSpPr/>
          <p:nvPr/>
        </p:nvGrpSpPr>
        <p:grpSpPr>
          <a:xfrm>
            <a:off x="2893418" y="1444948"/>
            <a:ext cx="6420017" cy="3643056"/>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34" name="TextBox 33"/>
            <p:cNvSpPr txBox="1"/>
            <p:nvPr/>
          </p:nvSpPr>
          <p:spPr>
            <a:xfrm>
              <a:off x="2817643" y="2150169"/>
              <a:ext cx="2104077" cy="526199"/>
            </a:xfrm>
            <a:prstGeom prst="rect">
              <a:avLst/>
            </a:prstGeom>
            <a:noFill/>
          </p:spPr>
          <p:txBody>
            <a:bodyPr wrap="square" lIns="179285" tIns="143428" rIns="179285" bIns="143428" rtlCol="0">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mn-ea"/>
                  <a:cs typeface="+mn-cs"/>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00BBF1"/>
                  </a:solidFill>
                  <a:effectLst/>
                  <a:uLnTx/>
                  <a:uFillTx/>
                  <a:latin typeface="Segoe UI"/>
                  <a:ea typeface="Segoe UI" pitchFamily="34" charset="0"/>
                  <a:cs typeface="Segoe UI" pitchFamily="34" charset="0"/>
                </a:rPr>
                <a:t> </a:t>
              </a:r>
            </a:p>
          </p:txBody>
        </p:sp>
        <p:sp>
          <p:nvSpPr>
            <p:cNvPr id="42" name="TextBox 41"/>
            <p:cNvSpPr txBox="1"/>
            <p:nvPr/>
          </p:nvSpPr>
          <p:spPr>
            <a:xfrm>
              <a:off x="7107249" y="2150169"/>
              <a:ext cx="2104077" cy="531039"/>
            </a:xfrm>
            <a:prstGeom prst="rect">
              <a:avLst/>
            </a:prstGeom>
            <a:noFill/>
          </p:spPr>
          <p:txBody>
            <a:bodyPr wrap="square" lIns="179285" tIns="143428" rIns="179285" bIns="143428" rtlCol="0">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mn-ea"/>
                  <a:cs typeface="+mn-cs"/>
                </a:rPr>
                <a:t>Windows C# UI</a:t>
              </a:r>
            </a:p>
          </p:txBody>
        </p:sp>
        <p:sp>
          <p:nvSpPr>
            <p:cNvPr id="43" name="TextBox 42"/>
            <p:cNvSpPr txBox="1"/>
            <p:nvPr/>
          </p:nvSpPr>
          <p:spPr>
            <a:xfrm>
              <a:off x="4962445" y="2150169"/>
              <a:ext cx="2104077" cy="526199"/>
            </a:xfrm>
            <a:prstGeom prst="rect">
              <a:avLst/>
            </a:prstGeom>
            <a:noFill/>
          </p:spPr>
          <p:txBody>
            <a:bodyPr wrap="square" lIns="179285" tIns="143428" rIns="179285" bIns="143428" rtlCol="0">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mn-ea"/>
                  <a:cs typeface="+mn-cs"/>
                </a:rPr>
                <a:t>Android C# UI</a:t>
              </a:r>
            </a:p>
          </p:txBody>
        </p:sp>
        <p:sp>
          <p:nvSpPr>
            <p:cNvPr id="19" name="TextBox 18"/>
            <p:cNvSpPr txBox="1"/>
            <p:nvPr/>
          </p:nvSpPr>
          <p:spPr>
            <a:xfrm>
              <a:off x="2830401" y="3439156"/>
              <a:ext cx="6393683" cy="893110"/>
            </a:xfrm>
            <a:prstGeom prst="rect">
              <a:avLst/>
            </a:prstGeom>
            <a:noFill/>
          </p:spPr>
          <p:txBody>
            <a:bodyPr wrap="square" lIns="179285" tIns="143428" rIns="179285" bIns="143428" rtlCol="0">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3921" b="0" i="0" u="none" strike="noStrike" kern="1200" cap="none" spc="0" normalizeH="0" baseline="0" noProof="0" dirty="0">
                  <a:ln>
                    <a:noFill/>
                  </a:ln>
                  <a:solidFill>
                    <a:srgbClr val="FFFFFF"/>
                  </a:solidFill>
                  <a:effectLst/>
                  <a:uLnTx/>
                  <a:uFillTx/>
                  <a:latin typeface="Segoe UI"/>
                  <a:ea typeface="+mn-ea"/>
                  <a:cs typeface="+mn-cs"/>
                </a:rPr>
                <a:t>Shared C# Mobile</a:t>
              </a:r>
            </a:p>
          </p:txBody>
        </p:sp>
        <p:grpSp>
          <p:nvGrpSpPr>
            <p:cNvPr id="31" name="Group 30"/>
            <p:cNvGrpSpPr/>
            <p:nvPr/>
          </p:nvGrpSpPr>
          <p:grpSpPr>
            <a:xfrm>
              <a:off x="3562935" y="1444948"/>
              <a:ext cx="613490" cy="613491"/>
              <a:chOff x="2057399" y="2725789"/>
              <a:chExt cx="1028699" cy="1028700"/>
            </a:xfrm>
          </p:grpSpPr>
          <p:sp>
            <p:nvSpPr>
              <p:cNvPr id="45" name="Oval 44"/>
              <p:cNvSpPr/>
              <p:nvPr/>
            </p:nvSpPr>
            <p:spPr bwMode="auto">
              <a:xfrm>
                <a:off x="2057399" y="2725789"/>
                <a:ext cx="1028699"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5707598" y="1444948"/>
              <a:ext cx="613490" cy="613491"/>
              <a:chOff x="3810000" y="3144890"/>
              <a:chExt cx="1028699" cy="1028700"/>
            </a:xfrm>
          </p:grpSpPr>
          <p:sp>
            <p:nvSpPr>
              <p:cNvPr id="41" name="Oval 40"/>
              <p:cNvSpPr/>
              <p:nvPr/>
            </p:nvSpPr>
            <p:spPr bwMode="auto">
              <a:xfrm>
                <a:off x="3810000" y="3144890"/>
                <a:ext cx="1028699"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7851596" y="1444948"/>
              <a:ext cx="613491" cy="613491"/>
              <a:chOff x="6083298" y="3144890"/>
              <a:chExt cx="1028699" cy="1028700"/>
            </a:xfrm>
          </p:grpSpPr>
          <p:sp>
            <p:nvSpPr>
              <p:cNvPr id="36" name="Oval 35"/>
              <p:cNvSpPr/>
              <p:nvPr/>
            </p:nvSpPr>
            <p:spPr bwMode="auto">
              <a:xfrm>
                <a:off x="6083298" y="3144890"/>
                <a:ext cx="1028699"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grpSp>
    </p:spTree>
    <p:extLst>
      <p:ext uri="{BB962C8B-B14F-4D97-AF65-F5344CB8AC3E}">
        <p14:creationId xmlns:p14="http://schemas.microsoft.com/office/powerpoint/2010/main" val="87319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476712"/>
            <a:ext cx="11655840" cy="1346194"/>
          </a:xfrm>
        </p:spPr>
        <p:txBody>
          <a:bodyPr/>
          <a:lstStyle/>
          <a:p>
            <a:pPr algn="ctr">
              <a:lnSpc>
                <a:spcPct val="100000"/>
              </a:lnSpc>
            </a:pPr>
            <a:r>
              <a:rPr lang="en-US" sz="3529" dirty="0"/>
              <a:t>Anything you can do in Objective-C, Swift, or Java</a:t>
            </a:r>
            <a:br>
              <a:rPr lang="en-US" sz="3529" dirty="0"/>
            </a:br>
            <a:r>
              <a:rPr lang="en-US" sz="3529" dirty="0"/>
              <a:t>can be done </a:t>
            </a:r>
            <a:r>
              <a:rPr lang="en-US" sz="3529" dirty="0">
                <a:latin typeface="+mn-lt"/>
              </a:rPr>
              <a:t>in C# and Visual Studio with Xamarin</a:t>
            </a:r>
            <a:r>
              <a:rPr lang="en-US" sz="3529" dirty="0"/>
              <a:t>.</a:t>
            </a:r>
          </a:p>
        </p:txBody>
      </p:sp>
      <p:grpSp>
        <p:nvGrpSpPr>
          <p:cNvPr id="7" name="Group 6"/>
          <p:cNvGrpSpPr/>
          <p:nvPr/>
        </p:nvGrpSpPr>
        <p:grpSpPr>
          <a:xfrm>
            <a:off x="2281060" y="2054794"/>
            <a:ext cx="8013425" cy="4449401"/>
            <a:chOff x="2961799" y="2095500"/>
            <a:chExt cx="8174111" cy="4538621"/>
          </a:xfrm>
        </p:grpSpPr>
        <p:pic>
          <p:nvPicPr>
            <p:cNvPr id="9" name="Picture 8" descr="T-shirt Store App.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Tree>
    <p:extLst>
      <p:ext uri="{BB962C8B-B14F-4D97-AF65-F5344CB8AC3E}">
        <p14:creationId xmlns:p14="http://schemas.microsoft.com/office/powerpoint/2010/main" val="1239036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dirty="0"/>
              <a:t>How Xamarin.Forms Helps</a:t>
            </a:r>
          </a:p>
        </p:txBody>
      </p:sp>
    </p:spTree>
    <p:extLst>
      <p:ext uri="{BB962C8B-B14F-4D97-AF65-F5344CB8AC3E}">
        <p14:creationId xmlns:p14="http://schemas.microsoft.com/office/powerpoint/2010/main" val="1629052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 Xamarin.Forms</a:t>
            </a:r>
          </a:p>
        </p:txBody>
      </p:sp>
      <p:sp>
        <p:nvSpPr>
          <p:cNvPr id="3" name="Text Placeholder 2"/>
          <p:cNvSpPr>
            <a:spLocks noGrp="1"/>
          </p:cNvSpPr>
          <p:nvPr>
            <p:ph type="body" sz="quarter" idx="10"/>
          </p:nvPr>
        </p:nvSpPr>
        <p:spPr>
          <a:xfrm>
            <a:off x="999919" y="5167871"/>
            <a:ext cx="4503134" cy="969188"/>
          </a:xfrm>
        </p:spPr>
        <p:txBody>
          <a:bodyPr/>
          <a:lstStyle/>
          <a:p>
            <a:pPr algn="ctr">
              <a:lnSpc>
                <a:spcPct val="100000"/>
              </a:lnSpc>
            </a:pPr>
            <a:r>
              <a:rPr lang="en-US" sz="2549" dirty="0">
                <a:solidFill>
                  <a:schemeClr val="tx1"/>
                </a:solidFill>
                <a:latin typeface="+mn-lt"/>
              </a:rPr>
              <a:t>Traditional Xamarin Approach</a:t>
            </a:r>
          </a:p>
        </p:txBody>
      </p:sp>
      <p:sp>
        <p:nvSpPr>
          <p:cNvPr id="4" name="Text Placeholder 3"/>
          <p:cNvSpPr>
            <a:spLocks noGrp="1"/>
          </p:cNvSpPr>
          <p:nvPr>
            <p:ph type="body" sz="quarter" idx="11"/>
          </p:nvPr>
        </p:nvSpPr>
        <p:spPr>
          <a:xfrm>
            <a:off x="6548881" y="5167871"/>
            <a:ext cx="4494575" cy="969188"/>
          </a:xfrm>
        </p:spPr>
        <p:txBody>
          <a:bodyPr/>
          <a:lstStyle/>
          <a:p>
            <a:pPr algn="ctr">
              <a:lnSpc>
                <a:spcPct val="100000"/>
              </a:lnSpc>
            </a:pPr>
            <a:r>
              <a:rPr lang="en-US" sz="2549" dirty="0">
                <a:solidFill>
                  <a:schemeClr val="tx1"/>
                </a:solidFill>
                <a:latin typeface="+mn-lt"/>
              </a:rPr>
              <a:t>With Xamarin.Forms:</a:t>
            </a:r>
            <a:br>
              <a:rPr lang="en-US" sz="2549" dirty="0">
                <a:solidFill>
                  <a:schemeClr val="tx1"/>
                </a:solidFill>
                <a:latin typeface="+mn-lt"/>
              </a:rPr>
            </a:br>
            <a:r>
              <a:rPr lang="en-US" sz="2549" dirty="0">
                <a:solidFill>
                  <a:schemeClr val="tx1"/>
                </a:solidFill>
              </a:rPr>
              <a:t>More code-sharing, all native</a:t>
            </a:r>
          </a:p>
        </p:txBody>
      </p:sp>
      <p:grpSp>
        <p:nvGrpSpPr>
          <p:cNvPr id="25" name="Group 24"/>
          <p:cNvGrpSpPr/>
          <p:nvPr/>
        </p:nvGrpSpPr>
        <p:grpSpPr>
          <a:xfrm>
            <a:off x="999919" y="2481430"/>
            <a:ext cx="4503134" cy="2536546"/>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79285" tIns="143428" rIns="179285" bIns="143428" rtlCol="0">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00BBF1"/>
                  </a:solidFill>
                  <a:effectLst/>
                  <a:uLnTx/>
                  <a:uFillTx/>
                  <a:latin typeface="Segoe UI"/>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79285" tIns="143428" rIns="179285" bIns="143428" rtlCol="0">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Windows C# UI</a:t>
              </a:r>
            </a:p>
          </p:txBody>
        </p:sp>
        <p:sp>
          <p:nvSpPr>
            <p:cNvPr id="32" name="TextBox 31"/>
            <p:cNvSpPr txBox="1"/>
            <p:nvPr/>
          </p:nvSpPr>
          <p:spPr>
            <a:xfrm>
              <a:off x="4626797" y="2021408"/>
              <a:ext cx="2353425" cy="621815"/>
            </a:xfrm>
            <a:prstGeom prst="rect">
              <a:avLst/>
            </a:prstGeom>
            <a:noFill/>
          </p:spPr>
          <p:txBody>
            <a:bodyPr wrap="square" lIns="179285" tIns="143428" rIns="179285" bIns="143428" rtlCol="0">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Android C# UI</a:t>
              </a:r>
            </a:p>
          </p:txBody>
        </p:sp>
      </p:grpSp>
      <p:grpSp>
        <p:nvGrpSpPr>
          <p:cNvPr id="7" name="Group 6"/>
          <p:cNvGrpSpPr/>
          <p:nvPr/>
        </p:nvGrpSpPr>
        <p:grpSpPr>
          <a:xfrm>
            <a:off x="1344639" y="1803013"/>
            <a:ext cx="3722653" cy="615789"/>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6540323" y="1803013"/>
            <a:ext cx="4503134" cy="3202514"/>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00BBF1"/>
                  </a:solidFill>
                  <a:effectLst/>
                  <a:uLnTx/>
                  <a:uFillTx/>
                  <a:latin typeface="Segoe UI"/>
                  <a:ea typeface="Segoe UI" pitchFamily="34" charset="0"/>
                  <a:cs typeface="Segoe UI" pitchFamily="34" charset="0"/>
                </a:rPr>
                <a:t> </a:t>
              </a:r>
            </a:p>
          </p:txBody>
        </p:sp>
        <p:sp>
          <p:nvSpPr>
            <p:cNvPr id="42" name="TextBox 41"/>
            <p:cNvSpPr txBox="1"/>
            <p:nvPr/>
          </p:nvSpPr>
          <p:spPr>
            <a:xfrm>
              <a:off x="6681202" y="3791323"/>
              <a:ext cx="4583698" cy="695575"/>
            </a:xfrm>
            <a:prstGeom prst="rect">
              <a:avLst/>
            </a:prstGeom>
            <a:noFill/>
          </p:spPr>
          <p:txBody>
            <a:bodyPr wrap="square" lIns="179285" tIns="143428" rIns="179285" bIns="143428" rtlCol="0">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2549" b="0" i="0" u="none" strike="noStrike" kern="1200" cap="none" spc="0" normalizeH="0" baseline="0" noProof="0" dirty="0">
                  <a:ln>
                    <a:noFill/>
                  </a:ln>
                  <a:solidFill>
                    <a:srgbClr val="FFFFFF"/>
                  </a:solidFill>
                  <a:effectLst/>
                  <a:uLnTx/>
                  <a:uFillTx/>
                  <a:latin typeface="Segoe UI Light"/>
                  <a:ea typeface="+mn-ea"/>
                  <a:cs typeface="+mn-cs"/>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 name="Picture 63"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2" name="Picture 61"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0" name="Picture 59"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3"/>
              <a:ext cx="4583698" cy="787908"/>
            </a:xfrm>
            <a:prstGeom prst="rect">
              <a:avLst/>
            </a:prstGeom>
            <a:noFill/>
          </p:spPr>
          <p:txBody>
            <a:bodyPr wrap="square" lIns="179285" tIns="143428" rIns="179285" bIns="143428" rtlCol="0">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3137" b="0" i="0" u="none" strike="noStrike" kern="1200" cap="none" spc="0" normalizeH="0" baseline="0" noProof="0" dirty="0">
                  <a:ln>
                    <a:noFill/>
                  </a:ln>
                  <a:solidFill>
                    <a:srgbClr val="FFFFFF"/>
                  </a:solidFill>
                  <a:effectLst/>
                  <a:uLnTx/>
                  <a:uFillTx/>
                  <a:latin typeface="Segoe UI"/>
                  <a:ea typeface="+mn-ea"/>
                  <a:cs typeface="+mn-cs"/>
                </a:rPr>
                <a:t>Shared UI Code</a:t>
              </a:r>
            </a:p>
          </p:txBody>
        </p:sp>
      </p:grpSp>
      <p:sp>
        <p:nvSpPr>
          <p:cNvPr id="67" name="TextBox 66"/>
          <p:cNvSpPr txBox="1"/>
          <p:nvPr/>
        </p:nvSpPr>
        <p:spPr>
          <a:xfrm>
            <a:off x="1009461" y="3518076"/>
            <a:ext cx="4493592" cy="681901"/>
          </a:xfrm>
          <a:prstGeom prst="rect">
            <a:avLst/>
          </a:prstGeom>
          <a:noFill/>
        </p:spPr>
        <p:txBody>
          <a:bodyPr wrap="square" lIns="179285" tIns="143428" rIns="179285" bIns="143428" rtlCol="0">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2549" b="0" i="0" u="none" strike="noStrike" kern="1200" cap="none" spc="0" normalizeH="0" baseline="0" noProof="0" dirty="0">
                <a:ln>
                  <a:noFill/>
                </a:ln>
                <a:solidFill>
                  <a:srgbClr val="FFFFFF"/>
                </a:solidFill>
                <a:effectLst/>
                <a:uLnTx/>
                <a:uFillTx/>
                <a:latin typeface="Segoe UI Light"/>
                <a:ea typeface="+mn-ea"/>
                <a:cs typeface="+mn-cs"/>
              </a:rPr>
              <a:t>Shared C# Backend</a:t>
            </a:r>
          </a:p>
        </p:txBody>
      </p:sp>
    </p:spTree>
    <p:extLst>
      <p:ext uri="{BB962C8B-B14F-4D97-AF65-F5344CB8AC3E}">
        <p14:creationId xmlns:p14="http://schemas.microsoft.com/office/powerpoint/2010/main" val="134758426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What’s included</a:t>
            </a:r>
          </a:p>
        </p:txBody>
      </p:sp>
      <p:sp>
        <p:nvSpPr>
          <p:cNvPr id="10" name="Text Placeholder 18"/>
          <p:cNvSpPr txBox="1">
            <a:spLocks/>
          </p:cNvSpPr>
          <p:nvPr/>
        </p:nvSpPr>
        <p:spPr>
          <a:xfrm>
            <a:off x="5859443" y="1939239"/>
            <a:ext cx="5545074" cy="3983333"/>
          </a:xfrm>
          <a:prstGeom prst="rect">
            <a:avLst/>
          </a:prstGeom>
        </p:spPr>
        <p:txBody>
          <a:bodyPr vert="horz" wrap="square" lIns="143428" tIns="89642" rIns="143428" bIns="89642"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745" b="0" i="0" u="none" strike="noStrike" kern="1200" cap="none" spc="0" normalizeH="0" baseline="0" noProof="0" dirty="0">
                <a:ln>
                  <a:noFill/>
                </a:ln>
                <a:solidFill>
                  <a:srgbClr val="6FBD23"/>
                </a:solidFill>
                <a:effectLst/>
                <a:uLnTx/>
                <a:uFillTx/>
                <a:latin typeface="Segoe UI"/>
                <a:ea typeface="+mj-ea"/>
                <a:cs typeface="+mj-cs"/>
              </a:rPr>
              <a:t>✓  </a:t>
            </a:r>
            <a:r>
              <a:rPr kumimoji="0" lang="en-US" sz="2745" b="0" i="0" u="none" strike="noStrike" kern="1200" cap="none" spc="0" normalizeH="0" baseline="0" noProof="0" dirty="0">
                <a:ln>
                  <a:noFill/>
                </a:ln>
                <a:solidFill>
                  <a:srgbClr val="404040"/>
                </a:solidFill>
                <a:effectLst/>
                <a:uLnTx/>
                <a:uFillTx/>
                <a:latin typeface="Segoe UI Light"/>
                <a:ea typeface="+mj-ea"/>
                <a:cs typeface="+mj-cs"/>
              </a:rPr>
              <a:t>40+ Pages, layouts, and controls</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745" b="0" i="0" u="none" strike="noStrike" kern="1200" cap="none" spc="0" normalizeH="0" baseline="0" noProof="0" dirty="0">
                <a:ln>
                  <a:noFill/>
                </a:ln>
                <a:solidFill>
                  <a:srgbClr val="404040"/>
                </a:solidFill>
                <a:effectLst/>
                <a:uLnTx/>
                <a:uFillTx/>
                <a:latin typeface="Segoe UI Light"/>
                <a:ea typeface="+mj-ea"/>
                <a:cs typeface="+mj-cs"/>
              </a:rPr>
              <a:t>      </a:t>
            </a:r>
            <a:r>
              <a:rPr kumimoji="0" lang="en-US" sz="2353" b="0" i="0" u="none" strike="noStrike" kern="1200" cap="none" spc="0" normalizeH="0" baseline="0" noProof="0" dirty="0">
                <a:ln>
                  <a:noFill/>
                </a:ln>
                <a:solidFill>
                  <a:srgbClr val="FFFFFF">
                    <a:lumMod val="50000"/>
                  </a:srgbClr>
                </a:solidFill>
                <a:effectLst/>
                <a:uLnTx/>
                <a:uFillTx/>
                <a:latin typeface="Segoe UI Light"/>
                <a:ea typeface="+mj-ea"/>
                <a:cs typeface="+mj-cs"/>
              </a:rPr>
              <a:t>(Build from code behind or XAML)</a:t>
            </a:r>
          </a:p>
          <a:p>
            <a:pPr marL="0" marR="0" lvl="0" indent="0" algn="l" defTabSz="932742" rtl="0" eaLnBrk="1" fontAlgn="auto" latinLnBrk="0" hangingPunct="1">
              <a:lnSpc>
                <a:spcPct val="110000"/>
              </a:lnSpc>
              <a:spcBef>
                <a:spcPct val="20000"/>
              </a:spcBef>
              <a:spcAft>
                <a:spcPts val="0"/>
              </a:spcAft>
              <a:buClrTx/>
              <a:buSzPct val="90000"/>
              <a:buFont typeface="Arial" pitchFamily="34" charset="0"/>
              <a:buNone/>
              <a:tabLst/>
              <a:defRPr/>
            </a:pPr>
            <a:r>
              <a:rPr kumimoji="0" lang="en-US" sz="2745" b="0" i="0" u="none" strike="noStrike" kern="1200" cap="none" spc="0" normalizeH="0" baseline="0" noProof="0" dirty="0">
                <a:ln>
                  <a:noFill/>
                </a:ln>
                <a:solidFill>
                  <a:srgbClr val="6FBD23"/>
                </a:solidFill>
                <a:effectLst/>
                <a:uLnTx/>
                <a:uFillTx/>
                <a:latin typeface="Segoe UI"/>
                <a:ea typeface="+mj-ea"/>
                <a:cs typeface="+mj-cs"/>
              </a:rPr>
              <a:t>✓  </a:t>
            </a:r>
            <a:r>
              <a:rPr kumimoji="0" lang="en-US" sz="2745" b="0" i="0" u="none" strike="noStrike" kern="1200" cap="none" spc="0" normalizeH="0" baseline="0" noProof="0" dirty="0">
                <a:ln>
                  <a:noFill/>
                </a:ln>
                <a:solidFill>
                  <a:srgbClr val="404040"/>
                </a:solidFill>
                <a:effectLst/>
                <a:uLnTx/>
                <a:uFillTx/>
                <a:latin typeface="Segoe UI Light"/>
                <a:ea typeface="+mj-ea"/>
                <a:cs typeface="+mj-cs"/>
              </a:rPr>
              <a:t>Two-way data binding</a:t>
            </a:r>
          </a:p>
          <a:p>
            <a:pPr marL="0" marR="0" lvl="0" indent="0" algn="l" defTabSz="932742" rtl="0" eaLnBrk="1" fontAlgn="auto" latinLnBrk="0" hangingPunct="1">
              <a:lnSpc>
                <a:spcPct val="110000"/>
              </a:lnSpc>
              <a:spcBef>
                <a:spcPct val="20000"/>
              </a:spcBef>
              <a:spcAft>
                <a:spcPts val="0"/>
              </a:spcAft>
              <a:buClrTx/>
              <a:buSzPct val="90000"/>
              <a:buFont typeface="Arial" pitchFamily="34" charset="0"/>
              <a:buNone/>
              <a:tabLst/>
              <a:defRPr/>
            </a:pPr>
            <a:r>
              <a:rPr kumimoji="0" lang="en-US" sz="2745" b="0" i="0" u="none" strike="noStrike" kern="1200" cap="none" spc="0" normalizeH="0" baseline="0" noProof="0" dirty="0">
                <a:ln>
                  <a:noFill/>
                </a:ln>
                <a:solidFill>
                  <a:srgbClr val="6FBD23"/>
                </a:solidFill>
                <a:effectLst/>
                <a:uLnTx/>
                <a:uFillTx/>
                <a:latin typeface="Segoe UI"/>
                <a:ea typeface="+mj-ea"/>
                <a:cs typeface="+mj-cs"/>
              </a:rPr>
              <a:t>✓  </a:t>
            </a:r>
            <a:r>
              <a:rPr kumimoji="0" lang="en-US" sz="2745" b="0" i="0" u="none" strike="noStrike" kern="1200" cap="none" spc="0" normalizeH="0" baseline="0" noProof="0" dirty="0">
                <a:ln>
                  <a:noFill/>
                </a:ln>
                <a:solidFill>
                  <a:srgbClr val="404040"/>
                </a:solidFill>
                <a:effectLst/>
                <a:uLnTx/>
                <a:uFillTx/>
                <a:latin typeface="Segoe UI Light"/>
                <a:ea typeface="+mj-ea"/>
                <a:cs typeface="+mj-cs"/>
              </a:rPr>
              <a:t>Navigation</a:t>
            </a:r>
          </a:p>
          <a:p>
            <a:pPr marL="0" marR="0" lvl="0" indent="0" algn="l" defTabSz="932742" rtl="0" eaLnBrk="1" fontAlgn="auto" latinLnBrk="0" hangingPunct="1">
              <a:lnSpc>
                <a:spcPct val="110000"/>
              </a:lnSpc>
              <a:spcBef>
                <a:spcPct val="20000"/>
              </a:spcBef>
              <a:spcAft>
                <a:spcPts val="0"/>
              </a:spcAft>
              <a:buClrTx/>
              <a:buSzPct val="90000"/>
              <a:buFont typeface="Arial" pitchFamily="34" charset="0"/>
              <a:buNone/>
              <a:tabLst/>
              <a:defRPr/>
            </a:pPr>
            <a:r>
              <a:rPr kumimoji="0" lang="en-US" sz="2745" b="0" i="0" u="none" strike="noStrike" kern="1200" cap="none" spc="0" normalizeH="0" baseline="0" noProof="0" dirty="0">
                <a:ln>
                  <a:noFill/>
                </a:ln>
                <a:solidFill>
                  <a:srgbClr val="6FBD23"/>
                </a:solidFill>
                <a:effectLst/>
                <a:uLnTx/>
                <a:uFillTx/>
                <a:latin typeface="Segoe UI"/>
                <a:ea typeface="+mj-ea"/>
                <a:cs typeface="+mj-cs"/>
              </a:rPr>
              <a:t>✓  </a:t>
            </a:r>
            <a:r>
              <a:rPr kumimoji="0" lang="en-US" sz="2745" b="0" i="0" u="none" strike="noStrike" kern="1200" cap="none" spc="0" normalizeH="0" baseline="0" noProof="0" dirty="0">
                <a:ln>
                  <a:noFill/>
                </a:ln>
                <a:solidFill>
                  <a:srgbClr val="404040"/>
                </a:solidFill>
                <a:effectLst/>
                <a:uLnTx/>
                <a:uFillTx/>
                <a:latin typeface="Segoe UI Light"/>
                <a:ea typeface="+mj-ea"/>
                <a:cs typeface="+mj-cs"/>
              </a:rPr>
              <a:t>Animation API</a:t>
            </a:r>
          </a:p>
          <a:p>
            <a:pPr marL="0" marR="0" lvl="0" indent="0" algn="l" defTabSz="932742" rtl="0" eaLnBrk="1" fontAlgn="auto" latinLnBrk="0" hangingPunct="1">
              <a:lnSpc>
                <a:spcPct val="110000"/>
              </a:lnSpc>
              <a:spcBef>
                <a:spcPct val="20000"/>
              </a:spcBef>
              <a:spcAft>
                <a:spcPts val="0"/>
              </a:spcAft>
              <a:buClrTx/>
              <a:buSzPct val="90000"/>
              <a:buFont typeface="Arial" pitchFamily="34" charset="0"/>
              <a:buNone/>
              <a:tabLst/>
              <a:defRPr/>
            </a:pPr>
            <a:r>
              <a:rPr kumimoji="0" lang="en-US" sz="2745" b="0" i="0" u="none" strike="noStrike" kern="1200" cap="none" spc="0" normalizeH="0" baseline="0" noProof="0" dirty="0">
                <a:ln>
                  <a:noFill/>
                </a:ln>
                <a:solidFill>
                  <a:srgbClr val="6FBD23"/>
                </a:solidFill>
                <a:effectLst/>
                <a:uLnTx/>
                <a:uFillTx/>
                <a:latin typeface="Segoe UI"/>
                <a:ea typeface="+mj-ea"/>
                <a:cs typeface="+mj-cs"/>
              </a:rPr>
              <a:t>✓  </a:t>
            </a:r>
            <a:r>
              <a:rPr kumimoji="0" lang="en-US" sz="2745" b="0" i="0" u="none" strike="noStrike" kern="1200" cap="none" spc="0" normalizeH="0" baseline="0" noProof="0" dirty="0">
                <a:ln>
                  <a:noFill/>
                </a:ln>
                <a:solidFill>
                  <a:srgbClr val="404040"/>
                </a:solidFill>
                <a:effectLst/>
                <a:uLnTx/>
                <a:uFillTx/>
                <a:latin typeface="Segoe UI Light"/>
                <a:ea typeface="+mj-ea"/>
                <a:cs typeface="+mj-cs"/>
              </a:rPr>
              <a:t>Dependency Service</a:t>
            </a:r>
          </a:p>
          <a:p>
            <a:pPr marL="0" marR="0" lvl="0" indent="0" algn="l" defTabSz="932742" rtl="0" eaLnBrk="1" fontAlgn="auto" latinLnBrk="0" hangingPunct="1">
              <a:lnSpc>
                <a:spcPct val="110000"/>
              </a:lnSpc>
              <a:spcBef>
                <a:spcPct val="20000"/>
              </a:spcBef>
              <a:spcAft>
                <a:spcPts val="0"/>
              </a:spcAft>
              <a:buClrTx/>
              <a:buSzPct val="90000"/>
              <a:buFont typeface="Arial" pitchFamily="34" charset="0"/>
              <a:buNone/>
              <a:tabLst/>
              <a:defRPr/>
            </a:pPr>
            <a:r>
              <a:rPr kumimoji="0" lang="en-US" sz="2745" b="0" i="0" u="none" strike="noStrike" kern="1200" cap="none" spc="0" normalizeH="0" baseline="0" noProof="0" dirty="0">
                <a:ln>
                  <a:noFill/>
                </a:ln>
                <a:solidFill>
                  <a:srgbClr val="6FBD23"/>
                </a:solidFill>
                <a:effectLst/>
                <a:uLnTx/>
                <a:uFillTx/>
                <a:latin typeface="Segoe UI"/>
                <a:ea typeface="+mj-ea"/>
                <a:cs typeface="+mj-cs"/>
              </a:rPr>
              <a:t>✓  </a:t>
            </a:r>
            <a:r>
              <a:rPr kumimoji="0" lang="en-US" sz="2745" b="0" i="0" u="none" strike="noStrike" kern="1200" cap="none" spc="0" normalizeH="0" baseline="0" noProof="0" dirty="0">
                <a:ln>
                  <a:noFill/>
                </a:ln>
                <a:solidFill>
                  <a:srgbClr val="404040"/>
                </a:solidFill>
                <a:effectLst/>
                <a:uLnTx/>
                <a:uFillTx/>
                <a:latin typeface="Segoe UI Light"/>
                <a:ea typeface="+mj-ea"/>
                <a:cs typeface="+mj-cs"/>
              </a:rPr>
              <a:t>Messaging Center</a:t>
            </a:r>
          </a:p>
          <a:p>
            <a:pPr marL="0" marR="0" lvl="0" indent="0" algn="l" defTabSz="932742" rtl="0" eaLnBrk="1" fontAlgn="auto" latinLnBrk="0" hangingPunct="1">
              <a:lnSpc>
                <a:spcPct val="110000"/>
              </a:lnSpc>
              <a:spcBef>
                <a:spcPct val="20000"/>
              </a:spcBef>
              <a:spcAft>
                <a:spcPts val="0"/>
              </a:spcAft>
              <a:buClrTx/>
              <a:buSzPct val="90000"/>
              <a:buFont typeface="Arial" pitchFamily="34" charset="0"/>
              <a:buNone/>
              <a:tabLst/>
              <a:defRPr/>
            </a:pPr>
            <a:endParaRPr kumimoji="0" lang="en-US" sz="2745" b="0" i="0" u="none" strike="noStrike" kern="1200" cap="none" spc="0" normalizeH="0" baseline="0" noProof="0" dirty="0">
              <a:ln>
                <a:noFill/>
              </a:ln>
              <a:solidFill>
                <a:srgbClr val="404040"/>
              </a:solidFill>
              <a:effectLst/>
              <a:uLnTx/>
              <a:uFillTx/>
              <a:latin typeface="Segoe UI Light"/>
              <a:ea typeface="+mj-ea"/>
              <a:cs typeface="+mj-cs"/>
            </a:endParaRPr>
          </a:p>
          <a:p>
            <a:pPr marL="0" marR="0" lvl="0" indent="0" algn="l" defTabSz="932742" rtl="0" eaLnBrk="1" fontAlgn="auto" latinLnBrk="0" hangingPunct="1">
              <a:lnSpc>
                <a:spcPct val="110000"/>
              </a:lnSpc>
              <a:spcBef>
                <a:spcPct val="20000"/>
              </a:spcBef>
              <a:spcAft>
                <a:spcPts val="0"/>
              </a:spcAft>
              <a:buClrTx/>
              <a:buSzPct val="90000"/>
              <a:buFont typeface="Arial" pitchFamily="34" charset="0"/>
              <a:buNone/>
              <a:tabLst/>
              <a:defRPr/>
            </a:pPr>
            <a:endParaRPr kumimoji="0" lang="en-US" sz="2745" b="0" i="0" u="none" strike="noStrike" kern="1200" cap="none" spc="0" normalizeH="0" baseline="0" noProof="0" dirty="0">
              <a:ln>
                <a:noFill/>
              </a:ln>
              <a:solidFill>
                <a:srgbClr val="404040"/>
              </a:solidFill>
              <a:effectLst/>
              <a:uLnTx/>
              <a:uFillTx/>
              <a:latin typeface="Segoe UI Light"/>
              <a:ea typeface="+mj-ea"/>
              <a:cs typeface="+mj-cs"/>
            </a:endParaRPr>
          </a:p>
        </p:txBody>
      </p:sp>
      <p:grpSp>
        <p:nvGrpSpPr>
          <p:cNvPr id="48" name="Group 47"/>
          <p:cNvGrpSpPr/>
          <p:nvPr/>
        </p:nvGrpSpPr>
        <p:grpSpPr>
          <a:xfrm>
            <a:off x="1024820" y="2052020"/>
            <a:ext cx="4503134" cy="3202514"/>
            <a:chOff x="6671469" y="1838670"/>
            <a:chExt cx="4593431" cy="3266731"/>
          </a:xfrm>
        </p:grpSpPr>
        <p:sp>
          <p:nvSpPr>
            <p:cNvPr id="49" name="Rectangle 48"/>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50" name="Rectangle 49"/>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51" name="Rectangle 50"/>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52" name="Rectangle 51"/>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00BBF1"/>
                  </a:solidFill>
                  <a:effectLst/>
                  <a:uLnTx/>
                  <a:uFillTx/>
                  <a:latin typeface="Segoe UI"/>
                  <a:ea typeface="Segoe UI" pitchFamily="34" charset="0"/>
                  <a:cs typeface="Segoe UI" pitchFamily="34" charset="0"/>
                </a:rPr>
                <a:t> </a:t>
              </a:r>
            </a:p>
          </p:txBody>
        </p:sp>
        <p:sp>
          <p:nvSpPr>
            <p:cNvPr id="53" name="TextBox 52"/>
            <p:cNvSpPr txBox="1"/>
            <p:nvPr/>
          </p:nvSpPr>
          <p:spPr>
            <a:xfrm>
              <a:off x="6681202" y="3791323"/>
              <a:ext cx="4583698" cy="695575"/>
            </a:xfrm>
            <a:prstGeom prst="rect">
              <a:avLst/>
            </a:prstGeom>
            <a:noFill/>
          </p:spPr>
          <p:txBody>
            <a:bodyPr wrap="square" lIns="179285" tIns="143428" rIns="179285" bIns="143428" rtlCol="0">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2549" b="0" i="0" u="none" strike="noStrike" kern="1200" cap="none" spc="0" normalizeH="0" baseline="0" noProof="0" dirty="0">
                  <a:ln>
                    <a:noFill/>
                  </a:ln>
                  <a:solidFill>
                    <a:srgbClr val="FFFFFF"/>
                  </a:solidFill>
                  <a:effectLst/>
                  <a:uLnTx/>
                  <a:uFillTx/>
                  <a:latin typeface="Segoe UI Light"/>
                  <a:ea typeface="+mn-ea"/>
                  <a:cs typeface="+mn-cs"/>
                </a:rPr>
                <a:t>Shared C# Backend</a:t>
              </a:r>
            </a:p>
          </p:txBody>
        </p:sp>
        <p:sp>
          <p:nvSpPr>
            <p:cNvPr id="54" name="Rectangle 53"/>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7" name="Group 56"/>
              <p:cNvGrpSpPr/>
              <p:nvPr/>
            </p:nvGrpSpPr>
            <p:grpSpPr>
              <a:xfrm>
                <a:off x="1371601" y="1841014"/>
                <a:ext cx="625793" cy="625793"/>
                <a:chOff x="2057400" y="2654300"/>
                <a:chExt cx="1028700" cy="1028700"/>
              </a:xfrm>
            </p:grpSpPr>
            <p:sp>
              <p:nvSpPr>
                <p:cNvPr id="64" name="Oval 63"/>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5" name="Picture 64"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8" name="Group 57"/>
              <p:cNvGrpSpPr/>
              <p:nvPr/>
            </p:nvGrpSpPr>
            <p:grpSpPr>
              <a:xfrm>
                <a:off x="2991123" y="1838670"/>
                <a:ext cx="625793" cy="625793"/>
                <a:chOff x="3810000" y="3073400"/>
                <a:chExt cx="1028700" cy="1028700"/>
              </a:xfrm>
            </p:grpSpPr>
            <p:sp>
              <p:nvSpPr>
                <p:cNvPr id="62" name="Oval 61"/>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3" name="Picture 62"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9" name="Group 58"/>
              <p:cNvGrpSpPr/>
              <p:nvPr/>
            </p:nvGrpSpPr>
            <p:grpSpPr>
              <a:xfrm>
                <a:off x="4543108" y="1838670"/>
                <a:ext cx="625793" cy="625793"/>
                <a:chOff x="6083300" y="3073400"/>
                <a:chExt cx="1028700" cy="1028700"/>
              </a:xfrm>
            </p:grpSpPr>
            <p:sp>
              <p:nvSpPr>
                <p:cNvPr id="60" name="Oval 59"/>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1" name="Picture 60"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56" name="TextBox 55"/>
            <p:cNvSpPr txBox="1"/>
            <p:nvPr/>
          </p:nvSpPr>
          <p:spPr>
            <a:xfrm>
              <a:off x="6681202" y="2597523"/>
              <a:ext cx="4583698" cy="787908"/>
            </a:xfrm>
            <a:prstGeom prst="rect">
              <a:avLst/>
            </a:prstGeom>
            <a:noFill/>
          </p:spPr>
          <p:txBody>
            <a:bodyPr wrap="square" lIns="179285" tIns="143428" rIns="179285" bIns="143428" rtlCol="0">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3137" b="0" i="0" u="none" strike="noStrike" kern="1200" cap="none" spc="0" normalizeH="0" baseline="0" noProof="0" dirty="0">
                  <a:ln>
                    <a:noFill/>
                  </a:ln>
                  <a:solidFill>
                    <a:srgbClr val="FFFFFF"/>
                  </a:solidFill>
                  <a:effectLst/>
                  <a:uLnTx/>
                  <a:uFillTx/>
                  <a:latin typeface="Segoe UI"/>
                  <a:ea typeface="+mn-ea"/>
                  <a:cs typeface="+mn-cs"/>
                </a:rPr>
                <a:t>Shared UI Code</a:t>
              </a:r>
            </a:p>
          </p:txBody>
        </p:sp>
      </p:grpSp>
    </p:spTree>
    <p:extLst>
      <p:ext uri="{BB962C8B-B14F-4D97-AF65-F5344CB8AC3E}">
        <p14:creationId xmlns:p14="http://schemas.microsoft.com/office/powerpoint/2010/main" val="160777454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941" y="4113058"/>
            <a:ext cx="2166358" cy="899537"/>
          </a:xfrm>
        </p:spPr>
        <p:txBody>
          <a:bodyPr>
            <a:noAutofit/>
          </a:bodyPr>
          <a:lstStyle/>
          <a:p>
            <a:pPr algn="r"/>
            <a:r>
              <a:rPr lang="en-US" dirty="0">
                <a:solidFill>
                  <a:schemeClr val="tx1"/>
                </a:solidFill>
              </a:rPr>
              <a:t>Layouts</a:t>
            </a:r>
          </a:p>
        </p:txBody>
      </p:sp>
      <p:sp>
        <p:nvSpPr>
          <p:cNvPr id="20" name="Title 1"/>
          <p:cNvSpPr txBox="1">
            <a:spLocks/>
          </p:cNvSpPr>
          <p:nvPr/>
        </p:nvSpPr>
        <p:spPr>
          <a:xfrm>
            <a:off x="343941" y="768951"/>
            <a:ext cx="216635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rgbClr val="404040"/>
                </a:solidFill>
                <a:effectLst/>
                <a:uLnTx/>
                <a:uFillTx/>
                <a:latin typeface="Segoe UI Light"/>
                <a:ea typeface="+mn-ea"/>
                <a:cs typeface="Segoe UI" pitchFamily="34" charset="0"/>
              </a:rPr>
              <a:t>Pages</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8259" y="185448"/>
            <a:ext cx="7432892" cy="2066544"/>
          </a:xfrm>
          <a:prstGeom prst="rect">
            <a:avLst/>
          </a:prstGeom>
        </p:spPr>
      </p:pic>
      <p:sp>
        <p:nvSpPr>
          <p:cNvPr id="14" name="AutoShape 4" descr="https://developer.xamarin.com/guides/xamarin-forms/user-interface/controls/layouts/Images/Layouts-sml.png"/>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0299" y="2432906"/>
            <a:ext cx="6400800" cy="4259842"/>
          </a:xfrm>
          <a:prstGeom prst="rect">
            <a:avLst/>
          </a:prstGeom>
        </p:spPr>
      </p:pic>
    </p:spTree>
    <p:extLst>
      <p:ext uri="{BB962C8B-B14F-4D97-AF65-F5344CB8AC3E}">
        <p14:creationId xmlns:p14="http://schemas.microsoft.com/office/powerpoint/2010/main" val="75270431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Hierarchy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4467" y="289511"/>
            <a:ext cx="7120613" cy="6400800"/>
          </a:xfrm>
          <a:prstGeom prst="rect">
            <a:avLst/>
          </a:prstGeom>
        </p:spPr>
      </p:pic>
      <p:sp>
        <p:nvSpPr>
          <p:cNvPr id="7" name="Rectangle 6"/>
          <p:cNvSpPr/>
          <p:nvPr/>
        </p:nvSpPr>
        <p:spPr>
          <a:xfrm>
            <a:off x="897647" y="1189176"/>
            <a:ext cx="3982431" cy="1643527"/>
          </a:xfrm>
          <a:prstGeom prst="rect">
            <a:avLst/>
          </a:prstGeom>
        </p:spPr>
        <p:txBody>
          <a:bodyPr wrap="square">
            <a:spAutoFit/>
          </a:bodyPr>
          <a:lstStyle/>
          <a:p>
            <a:pPr lvl="0" defTabSz="932742">
              <a:lnSpc>
                <a:spcPct val="90000"/>
              </a:lnSpc>
              <a:spcBef>
                <a:spcPct val="20000"/>
              </a:spcBef>
              <a:buSzPct val="90000"/>
              <a:defRPr/>
            </a:pPr>
            <a:r>
              <a:rPr lang="en-US" sz="2400" dirty="0">
                <a:solidFill>
                  <a:srgbClr val="C00000"/>
                </a:solidFill>
                <a:ea typeface="Segoe UI" charset="0"/>
                <a:cs typeface="Segoe UI" charset="0"/>
              </a:rPr>
              <a:t>Page controls</a:t>
            </a:r>
          </a:p>
          <a:p>
            <a:pPr lvl="0" defTabSz="932742">
              <a:lnSpc>
                <a:spcPct val="90000"/>
              </a:lnSpc>
              <a:spcBef>
                <a:spcPct val="20000"/>
              </a:spcBef>
              <a:buSzPct val="90000"/>
              <a:defRPr/>
            </a:pPr>
            <a:r>
              <a:rPr lang="en-US" sz="2400" dirty="0">
                <a:solidFill>
                  <a:srgbClr val="FFC000"/>
                </a:solidFill>
                <a:ea typeface="Segoe UI" charset="0"/>
                <a:cs typeface="Segoe UI" charset="0"/>
              </a:rPr>
              <a:t>Layout controls </a:t>
            </a:r>
          </a:p>
          <a:p>
            <a:pPr lvl="0" defTabSz="932742">
              <a:lnSpc>
                <a:spcPct val="90000"/>
              </a:lnSpc>
              <a:spcBef>
                <a:spcPct val="20000"/>
              </a:spcBef>
              <a:buSzPct val="90000"/>
              <a:defRPr/>
            </a:pPr>
            <a:r>
              <a:rPr lang="en-US" sz="2400" dirty="0">
                <a:solidFill>
                  <a:srgbClr val="92D050"/>
                </a:solidFill>
                <a:ea typeface="Segoe UI" charset="0"/>
                <a:cs typeface="Segoe UI" charset="0"/>
              </a:rPr>
              <a:t>View controls</a:t>
            </a:r>
          </a:p>
          <a:p>
            <a:pPr lvl="0" defTabSz="932742">
              <a:lnSpc>
                <a:spcPct val="90000"/>
              </a:lnSpc>
              <a:spcBef>
                <a:spcPct val="20000"/>
              </a:spcBef>
              <a:buSzPct val="90000"/>
              <a:defRPr/>
            </a:pPr>
            <a:r>
              <a:rPr lang="en-US" sz="2400" dirty="0">
                <a:solidFill>
                  <a:srgbClr val="7030A0"/>
                </a:solidFill>
                <a:ea typeface="Segoe UI" charset="0"/>
                <a:cs typeface="Segoe UI" charset="0"/>
              </a:rPr>
              <a:t>Cell controls</a:t>
            </a:r>
          </a:p>
        </p:txBody>
      </p:sp>
      <p:sp>
        <p:nvSpPr>
          <p:cNvPr id="9" name="TextBox 8"/>
          <p:cNvSpPr txBox="1"/>
          <p:nvPr/>
        </p:nvSpPr>
        <p:spPr>
          <a:xfrm>
            <a:off x="269241" y="1082992"/>
            <a:ext cx="701352" cy="1855893"/>
          </a:xfrm>
          <a:prstGeom prst="rect">
            <a:avLst/>
          </a:prstGeom>
          <a:noFill/>
        </p:spPr>
        <p:txBody>
          <a:bodyPr wrap="square" lIns="182880" tIns="146304" rIns="182880" bIns="146304" rtlCol="0">
            <a:spAutoFit/>
          </a:bodyPr>
          <a:lstStyle/>
          <a:p>
            <a:pPr algn="r">
              <a:lnSpc>
                <a:spcPct val="90000"/>
              </a:lnSpc>
              <a:spcAft>
                <a:spcPts val="600"/>
              </a:spcAft>
            </a:pPr>
            <a:r>
              <a:rPr lang="en-US" sz="2400" dirty="0">
                <a:solidFill>
                  <a:srgbClr val="C00000"/>
                </a:solidFill>
              </a:rPr>
              <a:t>6</a:t>
            </a:r>
          </a:p>
          <a:p>
            <a:pPr algn="r">
              <a:lnSpc>
                <a:spcPct val="90000"/>
              </a:lnSpc>
              <a:spcAft>
                <a:spcPts val="600"/>
              </a:spcAft>
            </a:pPr>
            <a:r>
              <a:rPr lang="en-US" sz="2400" dirty="0">
                <a:solidFill>
                  <a:srgbClr val="FFC000"/>
                </a:solidFill>
              </a:rPr>
              <a:t>9</a:t>
            </a:r>
          </a:p>
          <a:p>
            <a:pPr algn="r">
              <a:lnSpc>
                <a:spcPct val="90000"/>
              </a:lnSpc>
              <a:spcAft>
                <a:spcPts val="600"/>
              </a:spcAft>
            </a:pPr>
            <a:r>
              <a:rPr lang="en-US" sz="2400" dirty="0">
                <a:solidFill>
                  <a:srgbClr val="92D050"/>
                </a:solidFill>
              </a:rPr>
              <a:t>19</a:t>
            </a:r>
          </a:p>
          <a:p>
            <a:pPr algn="r">
              <a:lnSpc>
                <a:spcPct val="90000"/>
              </a:lnSpc>
              <a:spcAft>
                <a:spcPts val="600"/>
              </a:spcAft>
            </a:pPr>
            <a:r>
              <a:rPr lang="en-US" sz="2400" dirty="0">
                <a:solidFill>
                  <a:srgbClr val="7030A0"/>
                </a:solidFill>
              </a:rPr>
              <a:t>5</a:t>
            </a:r>
            <a:r>
              <a:rPr lang="en-US" sz="2400" dirty="0">
                <a:gradFill>
                  <a:gsLst>
                    <a:gs pos="2917">
                      <a:schemeClr val="tx1"/>
                    </a:gs>
                    <a:gs pos="30000">
                      <a:schemeClr val="tx1"/>
                    </a:gs>
                  </a:gsLst>
                  <a:lin ang="5400000" scaled="0"/>
                </a:gradFill>
              </a:rPr>
              <a:t> </a:t>
            </a:r>
          </a:p>
        </p:txBody>
      </p:sp>
      <p:sp>
        <p:nvSpPr>
          <p:cNvPr id="11" name="Rectangle 10"/>
          <p:cNvSpPr/>
          <p:nvPr/>
        </p:nvSpPr>
        <p:spPr bwMode="auto">
          <a:xfrm>
            <a:off x="8035636" y="3080352"/>
            <a:ext cx="3713019" cy="974411"/>
          </a:xfrm>
          <a:prstGeom prst="rect">
            <a:avLst/>
          </a:prstGeom>
          <a:noFill/>
          <a:ln w="254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5458691" y="3489023"/>
            <a:ext cx="4414982" cy="1021676"/>
          </a:xfrm>
          <a:prstGeom prst="rect">
            <a:avLst/>
          </a:prstGeom>
          <a:noFill/>
          <a:ln w="254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4720142" y="5179897"/>
            <a:ext cx="7274333" cy="1563164"/>
          </a:xfrm>
          <a:prstGeom prst="rect">
            <a:avLst/>
          </a:prstGeom>
          <a:noFill/>
          <a:ln w="254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7846472" y="1558056"/>
            <a:ext cx="2477564" cy="914400"/>
          </a:xfrm>
          <a:prstGeom prst="rect">
            <a:avLst/>
          </a:prstGeom>
          <a:noFill/>
          <a:ln w="2540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8983679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10"/>
          </p:nvPr>
        </p:nvSpPr>
        <p:spPr>
          <a:xfrm>
            <a:off x="1689738" y="5284101"/>
            <a:ext cx="8814844" cy="1106457"/>
          </a:xfrm>
        </p:spPr>
        <p:txBody>
          <a:bodyPr/>
          <a:lstStyle/>
          <a:p>
            <a:pPr marL="0" indent="0" algn="ctr">
              <a:spcAft>
                <a:spcPts val="588"/>
              </a:spcAft>
              <a:buNone/>
            </a:pPr>
            <a:r>
              <a:rPr lang="en-US" sz="2745" dirty="0">
                <a:gradFill>
                  <a:gsLst>
                    <a:gs pos="2917">
                      <a:schemeClr val="tx1"/>
                    </a:gs>
                    <a:gs pos="30000">
                      <a:schemeClr val="tx1"/>
                    </a:gs>
                  </a:gsLst>
                  <a:lin ang="5400000" scaled="0"/>
                </a:gradFill>
              </a:rPr>
              <a:t>Build native UIs for iOS, Android, and Windows </a:t>
            </a:r>
          </a:p>
          <a:p>
            <a:pPr marL="0" indent="0" algn="ctr">
              <a:spcAft>
                <a:spcPts val="588"/>
              </a:spcAft>
              <a:buNone/>
            </a:pPr>
            <a:r>
              <a:rPr lang="en-US" sz="2745" dirty="0">
                <a:gradFill>
                  <a:gsLst>
                    <a:gs pos="2917">
                      <a:schemeClr val="tx1"/>
                    </a:gs>
                    <a:gs pos="30000">
                      <a:schemeClr val="tx1"/>
                    </a:gs>
                  </a:gsLst>
                  <a:lin ang="5400000" scaled="0"/>
                </a:gradFill>
              </a:rPr>
              <a:t>from a single, shared C# codebase.</a:t>
            </a:r>
          </a:p>
        </p:txBody>
      </p:sp>
      <p:sp>
        <p:nvSpPr>
          <p:cNvPr id="24" name="Title 23"/>
          <p:cNvSpPr>
            <a:spLocks noGrp="1"/>
          </p:cNvSpPr>
          <p:nvPr>
            <p:ph type="title"/>
          </p:nvPr>
        </p:nvSpPr>
        <p:spPr>
          <a:xfrm>
            <a:off x="269240" y="366216"/>
            <a:ext cx="11655840" cy="899537"/>
          </a:xfrm>
        </p:spPr>
        <p:txBody>
          <a:bodyPr/>
          <a:lstStyle/>
          <a:p>
            <a:pPr algn="ctr"/>
            <a:r>
              <a:rPr lang="en-US" dirty="0"/>
              <a:t>Meet Xamarin.Forms</a:t>
            </a:r>
          </a:p>
        </p:txBody>
      </p:sp>
      <p:pic>
        <p:nvPicPr>
          <p:cNvPr id="5" name="Picture 4"/>
          <p:cNvPicPr>
            <a:picLocks noChangeAspect="1"/>
          </p:cNvPicPr>
          <p:nvPr/>
        </p:nvPicPr>
        <p:blipFill>
          <a:blip r:embed="rId2"/>
          <a:stretch>
            <a:fillRect/>
          </a:stretch>
        </p:blipFill>
        <p:spPr>
          <a:xfrm>
            <a:off x="1787711" y="1628577"/>
            <a:ext cx="8616577" cy="3600846"/>
          </a:xfrm>
          <a:prstGeom prst="rect">
            <a:avLst/>
          </a:prstGeom>
        </p:spPr>
      </p:pic>
    </p:spTree>
    <p:extLst>
      <p:ext uri="{BB962C8B-B14F-4D97-AF65-F5344CB8AC3E}">
        <p14:creationId xmlns:p14="http://schemas.microsoft.com/office/powerpoint/2010/main" val="319883770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dirty="0"/>
              <a:t>How Xamarin.Forms Works</a:t>
            </a:r>
          </a:p>
        </p:txBody>
      </p:sp>
    </p:spTree>
    <p:extLst>
      <p:ext uri="{BB962C8B-B14F-4D97-AF65-F5344CB8AC3E}">
        <p14:creationId xmlns:p14="http://schemas.microsoft.com/office/powerpoint/2010/main" val="253902535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p:cNvSpPr txBox="1">
            <a:spLocks/>
          </p:cNvSpPr>
          <p:nvPr/>
        </p:nvSpPr>
        <p:spPr>
          <a:xfrm>
            <a:off x="6693617" y="2457873"/>
            <a:ext cx="4482124" cy="246516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
                <a:srgbClr val="404040"/>
              </a:buClr>
              <a:buSzPct val="90000"/>
              <a:buFont typeface="Wingdings" panose="05000000000000000000" pitchFamily="2" charset="2"/>
              <a:buNone/>
              <a:tabLst/>
              <a:defRPr/>
            </a:pPr>
            <a:r>
              <a:rPr kumimoji="0" lang="en-US" sz="3921"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a:ea typeface="+mn-ea"/>
                <a:cs typeface="+mn-cs"/>
              </a:rPr>
              <a:t>1 Assembly</a:t>
            </a:r>
          </a:p>
          <a:p>
            <a:pPr marL="0" marR="0" lvl="0" indent="0" algn="l" defTabSz="932742" rtl="0" eaLnBrk="1" fontAlgn="auto" latinLnBrk="0" hangingPunct="1">
              <a:lnSpc>
                <a:spcPct val="90000"/>
              </a:lnSpc>
              <a:spcBef>
                <a:spcPct val="20000"/>
              </a:spcBef>
              <a:spcAft>
                <a:spcPts val="0"/>
              </a:spcAft>
              <a:buClr>
                <a:srgbClr val="404040"/>
              </a:buClr>
              <a:buSzPct val="90000"/>
              <a:buFont typeface="Wingdings" panose="05000000000000000000" pitchFamily="2" charset="2"/>
              <a:buNone/>
              <a:tabLst/>
              <a:defRPr/>
            </a:pPr>
            <a:r>
              <a:rPr kumimoji="0" lang="en-US" sz="3921"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a:ea typeface="+mn-ea"/>
                <a:cs typeface="+mn-cs"/>
              </a:rPr>
              <a:t>Multiple Platforms</a:t>
            </a:r>
          </a:p>
          <a:p>
            <a:pPr marL="0" marR="0" lvl="0" indent="0" algn="l" defTabSz="932742" rtl="0" eaLnBrk="1" fontAlgn="auto" latinLnBrk="0" hangingPunct="1">
              <a:lnSpc>
                <a:spcPct val="90000"/>
              </a:lnSpc>
              <a:spcBef>
                <a:spcPct val="20000"/>
              </a:spcBef>
              <a:spcAft>
                <a:spcPts val="0"/>
              </a:spcAft>
              <a:buClr>
                <a:srgbClr val="404040"/>
              </a:buClr>
              <a:buSzPct val="90000"/>
              <a:buFont typeface="Wingdings" panose="05000000000000000000" pitchFamily="2" charset="2"/>
              <a:buNone/>
              <a:tabLst/>
              <a:defRPr/>
            </a:pPr>
            <a:endParaRPr kumimoji="0" lang="en-US" sz="2157"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a:ea typeface="+mn-ea"/>
              <a:cs typeface="+mn-cs"/>
            </a:endParaRPr>
          </a:p>
          <a:p>
            <a:pPr marL="0" marR="0" lvl="0" indent="0" algn="l" defTabSz="932742" rtl="0" eaLnBrk="1" fontAlgn="auto" latinLnBrk="0" hangingPunct="1">
              <a:lnSpc>
                <a:spcPct val="90000"/>
              </a:lnSpc>
              <a:spcBef>
                <a:spcPct val="20000"/>
              </a:spcBef>
              <a:spcAft>
                <a:spcPts val="0"/>
              </a:spcAft>
              <a:buClr>
                <a:srgbClr val="404040"/>
              </a:buClr>
              <a:buSzPct val="90000"/>
              <a:buFont typeface="Wingdings" panose="05000000000000000000" pitchFamily="2" charset="2"/>
              <a:buNone/>
              <a:tabLst/>
              <a:defRPr/>
            </a:pPr>
            <a:r>
              <a:rPr kumimoji="0" lang="en-US" sz="2353"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a:ea typeface="+mn-ea"/>
                <a:cs typeface="+mn-cs"/>
              </a:rPr>
              <a:t>Including:</a:t>
            </a:r>
          </a:p>
          <a:p>
            <a:pPr marL="0" marR="0" lvl="0" indent="0" algn="l" defTabSz="932742" rtl="0" eaLnBrk="1" fontAlgn="auto" latinLnBrk="0" hangingPunct="1">
              <a:lnSpc>
                <a:spcPct val="90000"/>
              </a:lnSpc>
              <a:spcBef>
                <a:spcPct val="20000"/>
              </a:spcBef>
              <a:spcAft>
                <a:spcPts val="0"/>
              </a:spcAft>
              <a:buClr>
                <a:srgbClr val="404040"/>
              </a:buClr>
              <a:buSzPct val="90000"/>
              <a:buFont typeface="Wingdings" panose="05000000000000000000" pitchFamily="2" charset="2"/>
              <a:buNone/>
              <a:tabLst/>
              <a:defRPr/>
            </a:pPr>
            <a:r>
              <a:rPr kumimoji="0" lang="en-US" sz="2353" b="0" i="0" u="none" strike="noStrike" kern="1200" cap="none" spc="0" normalizeH="0" baseline="0" noProof="0" dirty="0" err="1">
                <a:ln>
                  <a:noFill/>
                </a:ln>
                <a:solidFill>
                  <a:srgbClr val="6A44B0"/>
                </a:solidFill>
                <a:effectLst/>
                <a:uLnTx/>
                <a:uFillTx/>
                <a:latin typeface="Segoe UI Light"/>
                <a:ea typeface="+mn-ea"/>
                <a:cs typeface="+mn-cs"/>
              </a:rPr>
              <a:t>Xamarin.iOS</a:t>
            </a:r>
            <a:r>
              <a:rPr kumimoji="0" lang="en-US" sz="2353"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Light"/>
                <a:ea typeface="+mn-ea"/>
                <a:cs typeface="+mn-cs"/>
              </a:rPr>
              <a:t> and </a:t>
            </a:r>
            <a:r>
              <a:rPr kumimoji="0" lang="en-US" sz="2353" b="0" i="0" u="none" strike="noStrike" kern="1200" cap="none" spc="0" normalizeH="0" baseline="0" noProof="0" dirty="0" err="1">
                <a:ln>
                  <a:noFill/>
                </a:ln>
                <a:solidFill>
                  <a:srgbClr val="56A618"/>
                </a:solidFill>
                <a:effectLst/>
                <a:uLnTx/>
                <a:uFillTx/>
                <a:latin typeface="Segoe UI Light"/>
                <a:ea typeface="+mn-ea"/>
                <a:cs typeface="+mn-cs"/>
              </a:rPr>
              <a:t>Xamarin.Android</a:t>
            </a:r>
            <a:endParaRPr kumimoji="0" lang="en-US" sz="2353" b="0" i="0" u="none" strike="noStrike" kern="1200" cap="none" spc="0" normalizeH="0" baseline="0" noProof="0" dirty="0">
              <a:ln>
                <a:noFill/>
              </a:ln>
              <a:solidFill>
                <a:srgbClr val="56A618"/>
              </a:solidFill>
              <a:effectLst/>
              <a:uLnTx/>
              <a:uFillTx/>
              <a:latin typeface="Segoe UI Light"/>
              <a:ea typeface="+mn-ea"/>
              <a:cs typeface="+mn-cs"/>
            </a:endParaRPr>
          </a:p>
        </p:txBody>
      </p:sp>
      <p:sp>
        <p:nvSpPr>
          <p:cNvPr id="4" name="Title 3"/>
          <p:cNvSpPr>
            <a:spLocks noGrp="1"/>
          </p:cNvSpPr>
          <p:nvPr>
            <p:ph type="title"/>
          </p:nvPr>
        </p:nvSpPr>
        <p:spPr/>
        <p:txBody>
          <a:bodyPr/>
          <a:lstStyle/>
          <a:p>
            <a:r>
              <a:rPr lang="en-US" dirty="0"/>
              <a:t>Portable Class Libraries</a:t>
            </a:r>
          </a:p>
        </p:txBody>
      </p:sp>
      <p:pic>
        <p:nvPicPr>
          <p:cNvPr id="2" name="Picture 1"/>
          <p:cNvPicPr>
            <a:picLocks noChangeAspect="1"/>
          </p:cNvPicPr>
          <p:nvPr/>
        </p:nvPicPr>
        <p:blipFill>
          <a:blip r:embed="rId2"/>
          <a:stretch>
            <a:fillRect/>
          </a:stretch>
        </p:blipFill>
        <p:spPr>
          <a:xfrm>
            <a:off x="1277678" y="1710852"/>
            <a:ext cx="4374733" cy="4261104"/>
          </a:xfrm>
          <a:prstGeom prst="rect">
            <a:avLst/>
          </a:prstGeom>
        </p:spPr>
      </p:pic>
    </p:spTree>
    <p:extLst>
      <p:ext uri="{BB962C8B-B14F-4D97-AF65-F5344CB8AC3E}">
        <p14:creationId xmlns:p14="http://schemas.microsoft.com/office/powerpoint/2010/main" val="1850952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133351" y="1673501"/>
            <a:ext cx="5403450" cy="4546245"/>
          </a:xfrm>
        </p:spPr>
        <p:txBody>
          <a:bodyPr/>
          <a:lstStyle/>
          <a:p>
            <a:pPr marL="0" indent="0">
              <a:buNone/>
            </a:pPr>
            <a:r>
              <a:rPr lang="en-US" sz="1078" dirty="0">
                <a:solidFill>
                  <a:schemeClr val="tx1"/>
                </a:solidFill>
              </a:rPr>
              <a:t>&lt;?</a:t>
            </a:r>
            <a:r>
              <a:rPr lang="en-US" sz="1078" dirty="0">
                <a:solidFill>
                  <a:srgbClr val="53954A"/>
                </a:solidFill>
              </a:rPr>
              <a:t>xml</a:t>
            </a:r>
            <a:r>
              <a:rPr lang="en-US" sz="1078" dirty="0">
                <a:solidFill>
                  <a:schemeClr val="tx1"/>
                </a:solidFill>
              </a:rPr>
              <a:t> </a:t>
            </a:r>
            <a:r>
              <a:rPr lang="en-US" sz="1078" dirty="0">
                <a:solidFill>
                  <a:srgbClr val="654792"/>
                </a:solidFill>
              </a:rPr>
              <a:t>version</a:t>
            </a:r>
            <a:r>
              <a:rPr lang="en-US" sz="1078" dirty="0">
                <a:solidFill>
                  <a:schemeClr val="tx1"/>
                </a:solidFill>
              </a:rPr>
              <a:t>=</a:t>
            </a:r>
            <a:r>
              <a:rPr lang="en-US" sz="1078" dirty="0">
                <a:solidFill>
                  <a:srgbClr val="D53A05"/>
                </a:solidFill>
              </a:rPr>
              <a:t>"1.0" </a:t>
            </a:r>
            <a:r>
              <a:rPr lang="en-US" sz="1078" dirty="0">
                <a:solidFill>
                  <a:srgbClr val="654792"/>
                </a:solidFill>
              </a:rPr>
              <a:t>encoding</a:t>
            </a:r>
            <a:r>
              <a:rPr lang="en-US" sz="1078" dirty="0">
                <a:solidFill>
                  <a:schemeClr val="tx1"/>
                </a:solidFill>
              </a:rPr>
              <a:t>=</a:t>
            </a:r>
            <a:r>
              <a:rPr lang="en-US" sz="1078" dirty="0">
                <a:solidFill>
                  <a:srgbClr val="D53A05"/>
                </a:solidFill>
              </a:rPr>
              <a:t>"UTF-8"</a:t>
            </a:r>
            <a:r>
              <a:rPr lang="en-US" sz="1078" dirty="0">
                <a:solidFill>
                  <a:schemeClr val="tx1"/>
                </a:solidFill>
              </a:rPr>
              <a:t>?&gt;</a:t>
            </a:r>
          </a:p>
          <a:p>
            <a:pPr marL="0" indent="0">
              <a:buNone/>
            </a:pPr>
            <a:r>
              <a:rPr lang="en-US" sz="1078" dirty="0">
                <a:solidFill>
                  <a:schemeClr val="tx1"/>
                </a:solidFill>
              </a:rPr>
              <a:t>&lt;</a:t>
            </a:r>
            <a:r>
              <a:rPr lang="en-US" sz="1078" dirty="0" err="1">
                <a:solidFill>
                  <a:srgbClr val="53954A"/>
                </a:solidFill>
              </a:rPr>
              <a:t>TabbedPage</a:t>
            </a:r>
            <a:r>
              <a:rPr lang="en-US" sz="1078" dirty="0">
                <a:solidFill>
                  <a:schemeClr val="tx1"/>
                </a:solidFill>
              </a:rPr>
              <a:t> </a:t>
            </a:r>
            <a:r>
              <a:rPr lang="en-US" sz="1078" dirty="0" err="1">
                <a:solidFill>
                  <a:srgbClr val="654792"/>
                </a:solidFill>
              </a:rPr>
              <a:t>xmlns</a:t>
            </a:r>
            <a:r>
              <a:rPr lang="en-US" sz="1078" dirty="0">
                <a:solidFill>
                  <a:schemeClr val="tx1"/>
                </a:solidFill>
              </a:rPr>
              <a:t>=</a:t>
            </a:r>
            <a:r>
              <a:rPr lang="en-US" sz="1078" dirty="0">
                <a:solidFill>
                  <a:srgbClr val="D53A05"/>
                </a:solidFill>
              </a:rPr>
              <a:t>"http://</a:t>
            </a:r>
            <a:r>
              <a:rPr lang="en-US" sz="1078" dirty="0" err="1">
                <a:solidFill>
                  <a:srgbClr val="D53A05"/>
                </a:solidFill>
              </a:rPr>
              <a:t>xamarin.com</a:t>
            </a:r>
            <a:r>
              <a:rPr lang="en-US" sz="1078" dirty="0">
                <a:solidFill>
                  <a:srgbClr val="D53A05"/>
                </a:solidFill>
              </a:rPr>
              <a:t>/schemas/2014/forms</a:t>
            </a:r>
            <a:r>
              <a:rPr lang="en-US" sz="1078" dirty="0">
                <a:solidFill>
                  <a:schemeClr val="tx1"/>
                </a:solidFill>
              </a:rPr>
              <a:t>"</a:t>
            </a:r>
          </a:p>
          <a:p>
            <a:pPr marL="0" indent="0">
              <a:buNone/>
            </a:pPr>
            <a:r>
              <a:rPr lang="en-US" sz="1078" dirty="0">
                <a:solidFill>
                  <a:schemeClr val="tx1"/>
                </a:solidFill>
              </a:rPr>
              <a:t>            </a:t>
            </a:r>
            <a:r>
              <a:rPr lang="en-US" sz="1078" dirty="0" err="1">
                <a:solidFill>
                  <a:srgbClr val="654792"/>
                </a:solidFill>
              </a:rPr>
              <a:t>xmlns:x</a:t>
            </a:r>
            <a:r>
              <a:rPr lang="en-US" sz="1078" dirty="0">
                <a:solidFill>
                  <a:schemeClr val="tx1"/>
                </a:solidFill>
              </a:rPr>
              <a:t>=</a:t>
            </a:r>
            <a:r>
              <a:rPr lang="en-US" sz="1078" dirty="0">
                <a:solidFill>
                  <a:srgbClr val="D53A05"/>
                </a:solidFill>
              </a:rPr>
              <a:t>"http://</a:t>
            </a:r>
            <a:r>
              <a:rPr lang="en-US" sz="1176" dirty="0" err="1">
                <a:solidFill>
                  <a:srgbClr val="D53A05"/>
                </a:solidFill>
              </a:rPr>
              <a:t>schemas.microsoft.com</a:t>
            </a:r>
            <a:r>
              <a:rPr lang="en-US" sz="1078" dirty="0">
                <a:solidFill>
                  <a:srgbClr val="D53A05"/>
                </a:solidFill>
              </a:rPr>
              <a:t>/</a:t>
            </a:r>
            <a:r>
              <a:rPr lang="en-US" sz="1078" dirty="0" err="1">
                <a:solidFill>
                  <a:srgbClr val="D53A05"/>
                </a:solidFill>
              </a:rPr>
              <a:t>winfx</a:t>
            </a:r>
            <a:r>
              <a:rPr lang="en-US" sz="1078" dirty="0">
                <a:solidFill>
                  <a:srgbClr val="D53A05"/>
                </a:solidFill>
              </a:rPr>
              <a:t>/2009/</a:t>
            </a:r>
            <a:r>
              <a:rPr lang="en-US" sz="1078" dirty="0" err="1">
                <a:solidFill>
                  <a:srgbClr val="D53A05"/>
                </a:solidFill>
              </a:rPr>
              <a:t>xaml</a:t>
            </a:r>
            <a:r>
              <a:rPr lang="en-US" sz="1078" dirty="0">
                <a:solidFill>
                  <a:srgbClr val="D53A05"/>
                </a:solidFill>
              </a:rPr>
              <a:t>"</a:t>
            </a:r>
          </a:p>
          <a:p>
            <a:pPr marL="0" indent="0">
              <a:buNone/>
            </a:pPr>
            <a:r>
              <a:rPr lang="en-US" sz="1078" dirty="0">
                <a:solidFill>
                  <a:schemeClr val="tx1"/>
                </a:solidFill>
              </a:rPr>
              <a:t>           </a:t>
            </a:r>
            <a:r>
              <a:rPr lang="en-US" sz="1078" dirty="0">
                <a:solidFill>
                  <a:srgbClr val="654792"/>
                </a:solidFill>
              </a:rPr>
              <a:t> </a:t>
            </a:r>
            <a:r>
              <a:rPr lang="en-US" sz="1078" dirty="0" err="1">
                <a:solidFill>
                  <a:srgbClr val="654792"/>
                </a:solidFill>
              </a:rPr>
              <a:t>x:Class</a:t>
            </a:r>
            <a:r>
              <a:rPr lang="en-US" sz="1078" dirty="0">
                <a:solidFill>
                  <a:schemeClr val="tx1"/>
                </a:solidFill>
              </a:rPr>
              <a:t>=</a:t>
            </a:r>
            <a:r>
              <a:rPr lang="en-US" sz="1078" dirty="0">
                <a:solidFill>
                  <a:srgbClr val="D53A05"/>
                </a:solidFill>
              </a:rPr>
              <a:t>"</a:t>
            </a:r>
            <a:r>
              <a:rPr lang="en-US" sz="1078" dirty="0" err="1">
                <a:solidFill>
                  <a:srgbClr val="D53A05"/>
                </a:solidFill>
              </a:rPr>
              <a:t>MyApp.MainPage</a:t>
            </a:r>
            <a:r>
              <a:rPr lang="en-US" sz="1078" dirty="0">
                <a:solidFill>
                  <a:srgbClr val="D53A05"/>
                </a:solidFill>
              </a:rPr>
              <a:t>"</a:t>
            </a:r>
            <a:r>
              <a:rPr lang="en-US" sz="1078" dirty="0">
                <a:solidFill>
                  <a:schemeClr val="tx1"/>
                </a:solidFill>
              </a:rPr>
              <a:t>&gt;</a:t>
            </a:r>
          </a:p>
          <a:p>
            <a:pPr marL="0" indent="0">
              <a:buNone/>
            </a:pPr>
            <a:r>
              <a:rPr lang="en-US" sz="1078" dirty="0">
                <a:solidFill>
                  <a:schemeClr val="tx1"/>
                </a:solidFill>
              </a:rPr>
              <a:t>&lt;</a:t>
            </a:r>
            <a:r>
              <a:rPr lang="en-US" sz="1078" dirty="0" err="1">
                <a:solidFill>
                  <a:srgbClr val="53954A"/>
                </a:solidFill>
              </a:rPr>
              <a:t>TabbedPage</a:t>
            </a:r>
            <a:r>
              <a:rPr lang="en-US" sz="1078" dirty="0" err="1">
                <a:solidFill>
                  <a:schemeClr val="tx1"/>
                </a:solidFill>
              </a:rPr>
              <a:t>.Children</a:t>
            </a:r>
            <a:r>
              <a:rPr lang="en-US" sz="1078" dirty="0">
                <a:solidFill>
                  <a:schemeClr val="tx1"/>
                </a:solidFill>
              </a:rPr>
              <a:t>&gt;</a:t>
            </a:r>
          </a:p>
          <a:p>
            <a:pPr marL="0" indent="0">
              <a:buNone/>
            </a:pPr>
            <a:r>
              <a:rPr lang="en-US" sz="1078" dirty="0">
                <a:solidFill>
                  <a:schemeClr val="tx1"/>
                </a:solidFill>
              </a:rPr>
              <a:t>&lt;</a:t>
            </a:r>
            <a:r>
              <a:rPr lang="en-US" sz="1078" dirty="0" err="1">
                <a:solidFill>
                  <a:srgbClr val="53954A"/>
                </a:solidFill>
              </a:rPr>
              <a:t>ContentPage</a:t>
            </a:r>
            <a:r>
              <a:rPr lang="en-US" sz="1078" dirty="0">
                <a:solidFill>
                  <a:schemeClr val="tx1"/>
                </a:solidFill>
              </a:rPr>
              <a:t> </a:t>
            </a:r>
            <a:r>
              <a:rPr lang="en-US" sz="1078" dirty="0">
                <a:solidFill>
                  <a:srgbClr val="654792"/>
                </a:solidFill>
              </a:rPr>
              <a:t>Title</a:t>
            </a:r>
            <a:r>
              <a:rPr lang="en-US" sz="1078" dirty="0">
                <a:solidFill>
                  <a:schemeClr val="tx1"/>
                </a:solidFill>
              </a:rPr>
              <a:t>=</a:t>
            </a:r>
            <a:r>
              <a:rPr lang="en-US" sz="1078" dirty="0">
                <a:solidFill>
                  <a:srgbClr val="D53A05"/>
                </a:solidFill>
              </a:rPr>
              <a:t>"Profile" </a:t>
            </a:r>
            <a:r>
              <a:rPr lang="en-US" sz="1078" dirty="0">
                <a:solidFill>
                  <a:srgbClr val="654792"/>
                </a:solidFill>
              </a:rPr>
              <a:t>Icon</a:t>
            </a:r>
            <a:r>
              <a:rPr lang="en-US" sz="1078" dirty="0">
                <a:solidFill>
                  <a:schemeClr val="tx1"/>
                </a:solidFill>
              </a:rPr>
              <a:t>=</a:t>
            </a:r>
            <a:r>
              <a:rPr lang="en-US" sz="1078" dirty="0">
                <a:solidFill>
                  <a:srgbClr val="D53A05"/>
                </a:solidFill>
              </a:rPr>
              <a:t>"</a:t>
            </a:r>
            <a:r>
              <a:rPr lang="en-US" sz="1078" dirty="0" err="1">
                <a:solidFill>
                  <a:srgbClr val="D53A05"/>
                </a:solidFill>
              </a:rPr>
              <a:t>Profile.png</a:t>
            </a:r>
            <a:r>
              <a:rPr lang="en-US" sz="1078" dirty="0">
                <a:solidFill>
                  <a:srgbClr val="D53A05"/>
                </a:solidFill>
              </a:rPr>
              <a:t>"</a:t>
            </a:r>
            <a:r>
              <a:rPr lang="en-US" sz="1078" dirty="0">
                <a:solidFill>
                  <a:schemeClr val="tx1"/>
                </a:solidFill>
              </a:rPr>
              <a:t>&gt;</a:t>
            </a:r>
          </a:p>
          <a:p>
            <a:pPr marL="0" indent="0">
              <a:buNone/>
            </a:pPr>
            <a:r>
              <a:rPr lang="en-US" sz="1078" dirty="0">
                <a:solidFill>
                  <a:schemeClr val="tx1"/>
                </a:solidFill>
              </a:rPr>
              <a:t>    &lt;</a:t>
            </a:r>
            <a:r>
              <a:rPr lang="en-US" sz="1078" dirty="0" err="1">
                <a:solidFill>
                  <a:srgbClr val="53954A"/>
                </a:solidFill>
              </a:rPr>
              <a:t>StackLayout</a:t>
            </a:r>
            <a:r>
              <a:rPr lang="en-US" sz="1078" dirty="0">
                <a:solidFill>
                  <a:schemeClr val="tx1"/>
                </a:solidFill>
              </a:rPr>
              <a:t> </a:t>
            </a:r>
            <a:r>
              <a:rPr lang="en-US" sz="1078" dirty="0">
                <a:solidFill>
                  <a:srgbClr val="654792"/>
                </a:solidFill>
              </a:rPr>
              <a:t>Spacing</a:t>
            </a:r>
            <a:r>
              <a:rPr lang="en-US" sz="1078" dirty="0">
                <a:solidFill>
                  <a:schemeClr val="tx1"/>
                </a:solidFill>
              </a:rPr>
              <a:t>=</a:t>
            </a:r>
            <a:r>
              <a:rPr lang="en-US" sz="1078" dirty="0">
                <a:solidFill>
                  <a:srgbClr val="D53A05"/>
                </a:solidFill>
              </a:rPr>
              <a:t>"20"</a:t>
            </a:r>
            <a:r>
              <a:rPr lang="en-US" sz="1078" dirty="0">
                <a:solidFill>
                  <a:schemeClr val="tx1"/>
                </a:solidFill>
              </a:rPr>
              <a:t> </a:t>
            </a:r>
            <a:r>
              <a:rPr lang="en-US" sz="1078" dirty="0">
                <a:solidFill>
                  <a:srgbClr val="654792"/>
                </a:solidFill>
              </a:rPr>
              <a:t>Padding</a:t>
            </a:r>
            <a:r>
              <a:rPr lang="en-US" sz="1078" dirty="0">
                <a:solidFill>
                  <a:schemeClr val="tx1"/>
                </a:solidFill>
              </a:rPr>
              <a:t>=</a:t>
            </a:r>
            <a:r>
              <a:rPr lang="en-US" sz="1078" dirty="0">
                <a:solidFill>
                  <a:srgbClr val="D53A05"/>
                </a:solidFill>
              </a:rPr>
              <a:t>"20"</a:t>
            </a:r>
          </a:p>
          <a:p>
            <a:pPr marL="0" indent="0">
              <a:buNone/>
            </a:pPr>
            <a:r>
              <a:rPr lang="de-DE" sz="1078" dirty="0">
                <a:solidFill>
                  <a:schemeClr val="tx1"/>
                </a:solidFill>
              </a:rPr>
              <a:t>                 </a:t>
            </a:r>
            <a:r>
              <a:rPr lang="de-DE" sz="1078" dirty="0" err="1">
                <a:solidFill>
                  <a:srgbClr val="654792"/>
                </a:solidFill>
              </a:rPr>
              <a:t>VerticalOptions</a:t>
            </a:r>
            <a:r>
              <a:rPr lang="de-DE" sz="1078" dirty="0">
                <a:solidFill>
                  <a:schemeClr val="tx1"/>
                </a:solidFill>
              </a:rPr>
              <a:t>=</a:t>
            </a:r>
            <a:r>
              <a:rPr lang="de-DE" sz="1078" dirty="0">
                <a:solidFill>
                  <a:srgbClr val="D53A05"/>
                </a:solidFill>
              </a:rPr>
              <a:t>"Center"</a:t>
            </a:r>
            <a:r>
              <a:rPr lang="de-DE" sz="1078" dirty="0">
                <a:solidFill>
                  <a:schemeClr val="tx1"/>
                </a:solidFill>
              </a:rPr>
              <a:t>&gt;</a:t>
            </a:r>
          </a:p>
          <a:p>
            <a:pPr marL="0" indent="0">
              <a:buNone/>
            </a:pPr>
            <a:r>
              <a:rPr lang="de-DE" sz="1078" dirty="0">
                <a:solidFill>
                  <a:schemeClr val="tx1"/>
                </a:solidFill>
              </a:rPr>
              <a:t>        &lt;</a:t>
            </a:r>
            <a:r>
              <a:rPr lang="de-DE" sz="1078" dirty="0">
                <a:solidFill>
                  <a:srgbClr val="53954A"/>
                </a:solidFill>
              </a:rPr>
              <a:t>Entry</a:t>
            </a:r>
            <a:r>
              <a:rPr lang="de-DE" sz="1078" dirty="0">
                <a:solidFill>
                  <a:schemeClr val="tx1"/>
                </a:solidFill>
              </a:rPr>
              <a:t> </a:t>
            </a:r>
            <a:r>
              <a:rPr lang="de-DE" sz="1078" dirty="0" err="1">
                <a:solidFill>
                  <a:srgbClr val="654792"/>
                </a:solidFill>
              </a:rPr>
              <a:t>Placeholder</a:t>
            </a:r>
            <a:r>
              <a:rPr lang="de-DE" sz="1078" dirty="0">
                <a:solidFill>
                  <a:schemeClr val="tx1"/>
                </a:solidFill>
              </a:rPr>
              <a:t>=</a:t>
            </a:r>
            <a:r>
              <a:rPr lang="de-DE" sz="1078" dirty="0">
                <a:solidFill>
                  <a:srgbClr val="D53A05"/>
                </a:solidFill>
              </a:rPr>
              <a:t>"Username"</a:t>
            </a:r>
          </a:p>
          <a:p>
            <a:pPr marL="0" indent="0">
              <a:buNone/>
            </a:pPr>
            <a:r>
              <a:rPr lang="da-DK" sz="1078" dirty="0">
                <a:solidFill>
                  <a:schemeClr val="tx1"/>
                </a:solidFill>
              </a:rPr>
              <a:t>               </a:t>
            </a:r>
            <a:r>
              <a:rPr lang="da-DK" sz="1078" dirty="0" err="1">
                <a:solidFill>
                  <a:srgbClr val="654792"/>
                </a:solidFill>
              </a:rPr>
              <a:t>Text</a:t>
            </a:r>
            <a:r>
              <a:rPr lang="da-DK" sz="1078" dirty="0">
                <a:solidFill>
                  <a:schemeClr val="tx1"/>
                </a:solidFill>
              </a:rPr>
              <a:t>=</a:t>
            </a:r>
            <a:r>
              <a:rPr lang="da-DK" sz="1078" dirty="0">
                <a:solidFill>
                  <a:srgbClr val="D53A05"/>
                </a:solidFill>
              </a:rPr>
              <a:t>"{Binding </a:t>
            </a:r>
            <a:r>
              <a:rPr lang="da-DK" sz="1078" dirty="0" err="1">
                <a:solidFill>
                  <a:srgbClr val="D53A05"/>
                </a:solidFill>
              </a:rPr>
              <a:t>Username</a:t>
            </a:r>
            <a:r>
              <a:rPr lang="da-DK" sz="1078" dirty="0">
                <a:solidFill>
                  <a:srgbClr val="D53A05"/>
                </a:solidFill>
              </a:rPr>
              <a:t>}"</a:t>
            </a:r>
            <a:r>
              <a:rPr lang="da-DK" sz="1078" dirty="0">
                <a:solidFill>
                  <a:schemeClr val="tx1"/>
                </a:solidFill>
              </a:rPr>
              <a:t>/&gt;</a:t>
            </a:r>
          </a:p>
          <a:p>
            <a:pPr marL="0" indent="0">
              <a:buNone/>
            </a:pPr>
            <a:r>
              <a:rPr lang="da-DK" sz="1078" dirty="0">
                <a:solidFill>
                  <a:schemeClr val="tx1"/>
                </a:solidFill>
              </a:rPr>
              <a:t>        &lt;</a:t>
            </a:r>
            <a:r>
              <a:rPr lang="da-DK" sz="1078" dirty="0" err="1">
                <a:solidFill>
                  <a:srgbClr val="53954A"/>
                </a:solidFill>
              </a:rPr>
              <a:t>Entry</a:t>
            </a:r>
            <a:r>
              <a:rPr lang="da-DK" sz="1078" dirty="0">
                <a:solidFill>
                  <a:srgbClr val="53954A"/>
                </a:solidFill>
              </a:rPr>
              <a:t> </a:t>
            </a:r>
            <a:r>
              <a:rPr lang="da-DK" sz="1078" dirty="0">
                <a:solidFill>
                  <a:srgbClr val="654792"/>
                </a:solidFill>
              </a:rPr>
              <a:t>Placeholder</a:t>
            </a:r>
            <a:r>
              <a:rPr lang="da-DK" sz="1078" dirty="0">
                <a:solidFill>
                  <a:schemeClr val="tx1"/>
                </a:solidFill>
              </a:rPr>
              <a:t>=</a:t>
            </a:r>
            <a:r>
              <a:rPr lang="da-DK" sz="1078" dirty="0">
                <a:solidFill>
                  <a:srgbClr val="D53A05"/>
                </a:solidFill>
              </a:rPr>
              <a:t>"Password"</a:t>
            </a:r>
          </a:p>
          <a:p>
            <a:pPr marL="0" indent="0">
              <a:buNone/>
            </a:pPr>
            <a:r>
              <a:rPr lang="nl-NL" sz="1078" dirty="0">
                <a:solidFill>
                  <a:schemeClr val="tx1"/>
                </a:solidFill>
              </a:rPr>
              <a:t>               </a:t>
            </a:r>
            <a:r>
              <a:rPr lang="nl-NL" sz="1078" dirty="0" err="1">
                <a:solidFill>
                  <a:srgbClr val="654792"/>
                </a:solidFill>
              </a:rPr>
              <a:t>Text</a:t>
            </a:r>
            <a:r>
              <a:rPr lang="nl-NL" sz="1078" dirty="0">
                <a:solidFill>
                  <a:schemeClr val="tx1"/>
                </a:solidFill>
              </a:rPr>
              <a:t>=</a:t>
            </a:r>
            <a:r>
              <a:rPr lang="nl-NL" sz="1078" dirty="0">
                <a:solidFill>
                  <a:srgbClr val="D53A05"/>
                </a:solidFill>
              </a:rPr>
              <a:t>"{Binding Password}"</a:t>
            </a:r>
          </a:p>
          <a:p>
            <a:pPr marL="0" indent="0">
              <a:buNone/>
            </a:pPr>
            <a:r>
              <a:rPr lang="nl-NL" sz="1078" dirty="0">
                <a:solidFill>
                  <a:schemeClr val="tx1"/>
                </a:solidFill>
              </a:rPr>
              <a:t>               </a:t>
            </a:r>
            <a:r>
              <a:rPr lang="nl-NL" sz="1078" dirty="0" err="1">
                <a:solidFill>
                  <a:srgbClr val="654792"/>
                </a:solidFill>
              </a:rPr>
              <a:t>IsPassword</a:t>
            </a:r>
            <a:r>
              <a:rPr lang="nl-NL" sz="1078" dirty="0">
                <a:solidFill>
                  <a:schemeClr val="tx1"/>
                </a:solidFill>
              </a:rPr>
              <a:t>=</a:t>
            </a:r>
            <a:r>
              <a:rPr lang="nl-NL" sz="1078" dirty="0">
                <a:solidFill>
                  <a:srgbClr val="D53A05"/>
                </a:solidFill>
              </a:rPr>
              <a:t>"</a:t>
            </a:r>
            <a:r>
              <a:rPr lang="nl-NL" sz="1078" dirty="0" err="1">
                <a:solidFill>
                  <a:srgbClr val="D53A05"/>
                </a:solidFill>
              </a:rPr>
              <a:t>true</a:t>
            </a:r>
            <a:r>
              <a:rPr lang="nl-NL" sz="1078" dirty="0">
                <a:solidFill>
                  <a:srgbClr val="D53A05"/>
                </a:solidFill>
              </a:rPr>
              <a:t>"</a:t>
            </a:r>
            <a:r>
              <a:rPr lang="nl-NL" sz="1078" dirty="0">
                <a:solidFill>
                  <a:schemeClr val="tx1"/>
                </a:solidFill>
              </a:rPr>
              <a:t>/&gt;</a:t>
            </a:r>
          </a:p>
          <a:p>
            <a:pPr marL="0" indent="0">
              <a:buNone/>
            </a:pPr>
            <a:r>
              <a:rPr lang="nl-NL" sz="1078" dirty="0">
                <a:solidFill>
                  <a:schemeClr val="tx1"/>
                </a:solidFill>
              </a:rPr>
              <a:t>        &lt;</a:t>
            </a:r>
            <a:r>
              <a:rPr lang="nl-NL" sz="1078" dirty="0">
                <a:solidFill>
                  <a:srgbClr val="53954A"/>
                </a:solidFill>
              </a:rPr>
              <a:t>Button</a:t>
            </a:r>
            <a:r>
              <a:rPr lang="nl-NL" sz="1078" dirty="0">
                <a:solidFill>
                  <a:schemeClr val="tx1"/>
                </a:solidFill>
              </a:rPr>
              <a:t> </a:t>
            </a:r>
            <a:r>
              <a:rPr lang="nl-NL" sz="1078" dirty="0" err="1">
                <a:solidFill>
                  <a:srgbClr val="654792"/>
                </a:solidFill>
              </a:rPr>
              <a:t>Text</a:t>
            </a:r>
            <a:r>
              <a:rPr lang="nl-NL" sz="1078" dirty="0">
                <a:solidFill>
                  <a:schemeClr val="tx1"/>
                </a:solidFill>
              </a:rPr>
              <a:t>=</a:t>
            </a:r>
            <a:r>
              <a:rPr lang="nl-NL" sz="1078" dirty="0">
                <a:solidFill>
                  <a:srgbClr val="D53A05"/>
                </a:solidFill>
              </a:rPr>
              <a:t>"Login" </a:t>
            </a:r>
            <a:r>
              <a:rPr lang="nl-NL" sz="1078" dirty="0" err="1">
                <a:solidFill>
                  <a:srgbClr val="654792"/>
                </a:solidFill>
              </a:rPr>
              <a:t>TextColor</a:t>
            </a:r>
            <a:r>
              <a:rPr lang="nl-NL" sz="1078" dirty="0">
                <a:solidFill>
                  <a:schemeClr val="tx1"/>
                </a:solidFill>
              </a:rPr>
              <a:t>=</a:t>
            </a:r>
            <a:r>
              <a:rPr lang="nl-NL" sz="1078" dirty="0">
                <a:solidFill>
                  <a:srgbClr val="D53A05"/>
                </a:solidFill>
              </a:rPr>
              <a:t>"White"</a:t>
            </a:r>
          </a:p>
          <a:p>
            <a:pPr marL="0" indent="0">
              <a:buNone/>
            </a:pPr>
            <a:r>
              <a:rPr lang="en-US" sz="1078" dirty="0">
                <a:solidFill>
                  <a:schemeClr val="tx1"/>
                </a:solidFill>
              </a:rPr>
              <a:t>                </a:t>
            </a:r>
            <a:r>
              <a:rPr lang="en-US" sz="1078" dirty="0" err="1">
                <a:solidFill>
                  <a:srgbClr val="654792"/>
                </a:solidFill>
              </a:rPr>
              <a:t>BackgroundColor</a:t>
            </a:r>
            <a:r>
              <a:rPr lang="en-US" sz="1078" dirty="0">
                <a:solidFill>
                  <a:schemeClr val="tx1"/>
                </a:solidFill>
              </a:rPr>
              <a:t>=</a:t>
            </a:r>
            <a:r>
              <a:rPr lang="en-US" sz="1078" dirty="0">
                <a:solidFill>
                  <a:srgbClr val="D53A05"/>
                </a:solidFill>
              </a:rPr>
              <a:t>"#77D065"</a:t>
            </a:r>
          </a:p>
          <a:p>
            <a:pPr marL="0" indent="0">
              <a:buNone/>
            </a:pPr>
            <a:r>
              <a:rPr lang="en-US" sz="1078" dirty="0">
                <a:solidFill>
                  <a:schemeClr val="tx1"/>
                </a:solidFill>
              </a:rPr>
              <a:t>                </a:t>
            </a:r>
            <a:r>
              <a:rPr lang="en-US" sz="1078" dirty="0">
                <a:solidFill>
                  <a:srgbClr val="654792"/>
                </a:solidFill>
              </a:rPr>
              <a:t>Command</a:t>
            </a:r>
            <a:r>
              <a:rPr lang="en-US" sz="1078" dirty="0">
                <a:solidFill>
                  <a:schemeClr val="tx1"/>
                </a:solidFill>
              </a:rPr>
              <a:t>=</a:t>
            </a:r>
            <a:r>
              <a:rPr lang="en-US" sz="1078" dirty="0">
                <a:solidFill>
                  <a:srgbClr val="D53A05"/>
                </a:solidFill>
              </a:rPr>
              <a:t>"{Binding </a:t>
            </a:r>
            <a:r>
              <a:rPr lang="en-US" sz="1078" dirty="0" err="1">
                <a:solidFill>
                  <a:srgbClr val="D53A05"/>
                </a:solidFill>
              </a:rPr>
              <a:t>LoginCommand</a:t>
            </a:r>
            <a:r>
              <a:rPr lang="en-US" sz="1078" dirty="0">
                <a:solidFill>
                  <a:srgbClr val="D53A05"/>
                </a:solidFill>
              </a:rPr>
              <a:t>}"</a:t>
            </a:r>
            <a:r>
              <a:rPr lang="en-US" sz="1078" dirty="0">
                <a:solidFill>
                  <a:schemeClr val="tx1"/>
                </a:solidFill>
              </a:rPr>
              <a:t>/&gt;</a:t>
            </a:r>
          </a:p>
          <a:p>
            <a:pPr marL="0" indent="0">
              <a:buNone/>
            </a:pPr>
            <a:r>
              <a:rPr lang="en-US" sz="1078" dirty="0">
                <a:solidFill>
                  <a:schemeClr val="tx1"/>
                </a:solidFill>
              </a:rPr>
              <a:t>    &lt;/</a:t>
            </a:r>
            <a:r>
              <a:rPr lang="en-US" sz="1078" dirty="0" err="1">
                <a:solidFill>
                  <a:srgbClr val="53954A"/>
                </a:solidFill>
              </a:rPr>
              <a:t>StackLayout</a:t>
            </a:r>
            <a:r>
              <a:rPr lang="en-US" sz="1078" dirty="0">
                <a:solidFill>
                  <a:schemeClr val="tx1"/>
                </a:solidFill>
              </a:rPr>
              <a:t>&gt;</a:t>
            </a:r>
          </a:p>
          <a:p>
            <a:pPr marL="0" indent="0">
              <a:buNone/>
            </a:pPr>
            <a:r>
              <a:rPr lang="en-US" sz="1078" dirty="0">
                <a:solidFill>
                  <a:schemeClr val="tx1"/>
                </a:solidFill>
              </a:rPr>
              <a:t>&lt;/</a:t>
            </a:r>
            <a:r>
              <a:rPr lang="en-US" sz="1078" dirty="0" err="1">
                <a:solidFill>
                  <a:srgbClr val="53954A"/>
                </a:solidFill>
              </a:rPr>
              <a:t>ContentPage</a:t>
            </a:r>
            <a:r>
              <a:rPr lang="en-US" sz="1078" dirty="0">
                <a:solidFill>
                  <a:schemeClr val="tx1"/>
                </a:solidFill>
              </a:rPr>
              <a:t>&gt;</a:t>
            </a:r>
          </a:p>
          <a:p>
            <a:pPr marL="0" indent="0">
              <a:buNone/>
            </a:pPr>
            <a:r>
              <a:rPr lang="en-US" sz="1078" dirty="0">
                <a:solidFill>
                  <a:schemeClr val="tx1"/>
                </a:solidFill>
              </a:rPr>
              <a:t>&lt;</a:t>
            </a:r>
            <a:r>
              <a:rPr lang="en-US" sz="1078" dirty="0" err="1">
                <a:solidFill>
                  <a:srgbClr val="53954A"/>
                </a:solidFill>
              </a:rPr>
              <a:t>ContentPage</a:t>
            </a:r>
            <a:r>
              <a:rPr lang="en-US" sz="1078" dirty="0">
                <a:solidFill>
                  <a:srgbClr val="53954A"/>
                </a:solidFill>
              </a:rPr>
              <a:t> </a:t>
            </a:r>
            <a:r>
              <a:rPr lang="en-US" sz="1078" dirty="0">
                <a:solidFill>
                  <a:srgbClr val="654792"/>
                </a:solidFill>
              </a:rPr>
              <a:t>Title</a:t>
            </a:r>
            <a:r>
              <a:rPr lang="en-US" sz="1078" dirty="0">
                <a:solidFill>
                  <a:schemeClr val="tx1"/>
                </a:solidFill>
              </a:rPr>
              <a:t>=</a:t>
            </a:r>
            <a:r>
              <a:rPr lang="en-US" sz="1078" dirty="0">
                <a:solidFill>
                  <a:srgbClr val="D53A05"/>
                </a:solidFill>
              </a:rPr>
              <a:t>"Settings" </a:t>
            </a:r>
            <a:r>
              <a:rPr lang="en-US" sz="1078" dirty="0">
                <a:solidFill>
                  <a:srgbClr val="654792"/>
                </a:solidFill>
              </a:rPr>
              <a:t>Icon</a:t>
            </a:r>
            <a:r>
              <a:rPr lang="en-US" sz="1078" dirty="0">
                <a:solidFill>
                  <a:schemeClr val="tx1"/>
                </a:solidFill>
              </a:rPr>
              <a:t>=</a:t>
            </a:r>
            <a:r>
              <a:rPr lang="en-US" sz="1078" dirty="0">
                <a:solidFill>
                  <a:srgbClr val="D53A05"/>
                </a:solidFill>
              </a:rPr>
              <a:t>"</a:t>
            </a:r>
            <a:r>
              <a:rPr lang="en-US" sz="1078" dirty="0" err="1">
                <a:solidFill>
                  <a:srgbClr val="D53A05"/>
                </a:solidFill>
              </a:rPr>
              <a:t>Settings.png</a:t>
            </a:r>
            <a:r>
              <a:rPr lang="en-US" sz="1078" dirty="0">
                <a:solidFill>
                  <a:srgbClr val="D53A05"/>
                </a:solidFill>
              </a:rPr>
              <a:t>"</a:t>
            </a:r>
            <a:r>
              <a:rPr lang="en-US" sz="1078" dirty="0">
                <a:solidFill>
                  <a:schemeClr val="tx1"/>
                </a:solidFill>
              </a:rPr>
              <a:t>&gt;</a:t>
            </a:r>
          </a:p>
          <a:p>
            <a:pPr marL="0" indent="0">
              <a:buNone/>
            </a:pPr>
            <a:r>
              <a:rPr lang="fi-FI" sz="1078" dirty="0">
                <a:solidFill>
                  <a:srgbClr val="848684"/>
                </a:solidFill>
              </a:rPr>
              <a:t>    &lt;!-- </a:t>
            </a:r>
            <a:r>
              <a:rPr lang="fi-FI" sz="1078" dirty="0" err="1">
                <a:solidFill>
                  <a:srgbClr val="848684"/>
                </a:solidFill>
              </a:rPr>
              <a:t>Settings</a:t>
            </a:r>
            <a:r>
              <a:rPr lang="fi-FI" sz="1078" dirty="0">
                <a:solidFill>
                  <a:srgbClr val="848684"/>
                </a:solidFill>
              </a:rPr>
              <a:t> --&gt;</a:t>
            </a:r>
          </a:p>
          <a:p>
            <a:pPr marL="0" indent="0">
              <a:buNone/>
            </a:pPr>
            <a:r>
              <a:rPr lang="fi-FI" sz="1078" dirty="0">
                <a:solidFill>
                  <a:schemeClr val="tx1"/>
                </a:solidFill>
              </a:rPr>
              <a:t>&lt;/</a:t>
            </a:r>
            <a:r>
              <a:rPr lang="fi-FI" sz="1078" dirty="0" err="1">
                <a:solidFill>
                  <a:srgbClr val="53954A"/>
                </a:solidFill>
              </a:rPr>
              <a:t>ContentPage</a:t>
            </a:r>
            <a:r>
              <a:rPr lang="fi-FI" sz="1078" dirty="0">
                <a:solidFill>
                  <a:schemeClr val="tx1"/>
                </a:solidFill>
              </a:rPr>
              <a:t>&gt;</a:t>
            </a:r>
          </a:p>
          <a:p>
            <a:pPr marL="0" indent="0">
              <a:buNone/>
            </a:pPr>
            <a:r>
              <a:rPr lang="fi-FI" sz="1078" dirty="0">
                <a:solidFill>
                  <a:schemeClr val="tx1"/>
                </a:solidFill>
              </a:rPr>
              <a:t>&lt;/</a:t>
            </a:r>
            <a:r>
              <a:rPr lang="fi-FI" sz="1078" dirty="0">
                <a:solidFill>
                  <a:srgbClr val="53954A"/>
                </a:solidFill>
              </a:rPr>
              <a:t>TabbedPage</a:t>
            </a:r>
            <a:r>
              <a:rPr lang="fi-FI" sz="1078" dirty="0">
                <a:solidFill>
                  <a:schemeClr val="tx1"/>
                </a:solidFill>
              </a:rPr>
              <a:t>.Children&gt;</a:t>
            </a:r>
          </a:p>
          <a:p>
            <a:pPr marL="0" indent="0">
              <a:buNone/>
            </a:pPr>
            <a:r>
              <a:rPr lang="fi-FI" sz="1078">
                <a:solidFill>
                  <a:schemeClr val="tx1"/>
                </a:solidFill>
              </a:rPr>
              <a:t>&lt;/</a:t>
            </a:r>
            <a:r>
              <a:rPr lang="fi-FI" sz="1078">
                <a:solidFill>
                  <a:srgbClr val="53954A"/>
                </a:solidFill>
              </a:rPr>
              <a:t>TabbedPage</a:t>
            </a:r>
            <a:r>
              <a:rPr lang="fi-FI" sz="1078">
                <a:solidFill>
                  <a:schemeClr val="tx1"/>
                </a:solidFill>
              </a:rPr>
              <a:t>&gt;</a:t>
            </a:r>
            <a:endParaRPr lang="en-US" sz="1078" dirty="0">
              <a:solidFill>
                <a:schemeClr val="tx1"/>
              </a:solidFill>
            </a:endParaRPr>
          </a:p>
          <a:p>
            <a:pPr marL="0" indent="0">
              <a:buNone/>
            </a:pPr>
            <a:endParaRPr lang="en-US" sz="1078" dirty="0">
              <a:solidFill>
                <a:schemeClr val="tx1"/>
              </a:solidFill>
            </a:endParaRPr>
          </a:p>
        </p:txBody>
      </p:sp>
      <p:sp>
        <p:nvSpPr>
          <p:cNvPr id="3" name="Title 2"/>
          <p:cNvSpPr>
            <a:spLocks noGrp="1"/>
          </p:cNvSpPr>
          <p:nvPr>
            <p:ph type="title"/>
          </p:nvPr>
        </p:nvSpPr>
        <p:spPr/>
        <p:txBody>
          <a:bodyPr/>
          <a:lstStyle/>
          <a:p>
            <a:r>
              <a:rPr lang="en-US" dirty="0"/>
              <a:t>Native UI from shared code</a:t>
            </a:r>
          </a:p>
        </p:txBody>
      </p:sp>
      <p:sp>
        <p:nvSpPr>
          <p:cNvPr id="15" name="Left Brace 14"/>
          <p:cNvSpPr/>
          <p:nvPr/>
        </p:nvSpPr>
        <p:spPr>
          <a:xfrm>
            <a:off x="5776960" y="1519429"/>
            <a:ext cx="236557" cy="4507025"/>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w="38100" cmpd="sng">
                <a:solidFill>
                  <a:srgbClr val="000000"/>
                </a:solidFill>
                <a:prstDash val="dash"/>
              </a:ln>
              <a:solidFill>
                <a:srgbClr val="404040"/>
              </a:solidFill>
              <a:effectLst/>
              <a:uLnTx/>
              <a:uFillTx/>
              <a:latin typeface="Segoe UI"/>
              <a:ea typeface="+mn-ea"/>
              <a:cs typeface="+mn-cs"/>
            </a:endParaRPr>
          </a:p>
        </p:txBody>
      </p:sp>
      <p:pic>
        <p:nvPicPr>
          <p:cNvPr id="1026" name="Picture 2" descr="https://www.xamstatic.com/dist/images/pages/forms/example-app-tjdLiOY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26" y="1884067"/>
            <a:ext cx="5447600" cy="3486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771601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Wrappers around native UI controls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9895" y="1189176"/>
            <a:ext cx="6114529" cy="5029200"/>
          </a:xfrm>
          <a:prstGeom prst="rect">
            <a:avLst/>
          </a:prstGeom>
        </p:spPr>
      </p:pic>
      <p:sp>
        <p:nvSpPr>
          <p:cNvPr id="10" name="TextBox 9"/>
          <p:cNvSpPr txBox="1"/>
          <p:nvPr/>
        </p:nvSpPr>
        <p:spPr>
          <a:xfrm>
            <a:off x="2818697" y="6313235"/>
            <a:ext cx="6556923"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hlinkClick r:id="rId4"/>
              </a:rPr>
              <a:t>blog.xamarin.com/cheat-sheet-for-top-mobile-app-controls/</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6967930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1007709" y="914400"/>
          <a:ext cx="5736590" cy="5029200"/>
        </p:xfrm>
        <a:graphic>
          <a:graphicData uri="http://schemas.openxmlformats.org/drawingml/2006/table">
            <a:tbl>
              <a:tblPr firstRow="1" bandRow="1">
                <a:tableStyleId>{793D81CF-94F2-401A-BA57-92F5A7B2D0C5}</a:tableStyleId>
              </a:tblPr>
              <a:tblGrid>
                <a:gridCol w="2802228">
                  <a:extLst>
                    <a:ext uri="{9D8B030D-6E8A-4147-A177-3AD203B41FA5}">
                      <a16:colId xmlns:a16="http://schemas.microsoft.com/office/drawing/2014/main" val="20000"/>
                    </a:ext>
                  </a:extLst>
                </a:gridCol>
                <a:gridCol w="2934362">
                  <a:extLst>
                    <a:ext uri="{9D8B030D-6E8A-4147-A177-3AD203B41FA5}">
                      <a16:colId xmlns:a16="http://schemas.microsoft.com/office/drawing/2014/main" val="20001"/>
                    </a:ext>
                  </a:extLst>
                </a:gridCol>
              </a:tblGrid>
              <a:tr h="375790">
                <a:tc>
                  <a:txBody>
                    <a:bodyPr/>
                    <a:lstStyle/>
                    <a:p>
                      <a:r>
                        <a:rPr lang="en-US" sz="2200" dirty="0"/>
                        <a:t>Windows</a:t>
                      </a:r>
                    </a:p>
                  </a:txBody>
                  <a:tcPr marL="121920" marR="121920" marT="60960" marB="60960"/>
                </a:tc>
                <a:tc>
                  <a:txBody>
                    <a:bodyPr/>
                    <a:lstStyle/>
                    <a:p>
                      <a:r>
                        <a:rPr lang="en-US" sz="2200" dirty="0"/>
                        <a:t>Xamarin.Forms</a:t>
                      </a:r>
                    </a:p>
                  </a:txBody>
                  <a:tcPr marL="121920" marR="121920" marT="60960" marB="60960"/>
                </a:tc>
                <a:extLst>
                  <a:ext uri="{0D108BD9-81ED-4DB2-BD59-A6C34878D82A}">
                    <a16:rowId xmlns:a16="http://schemas.microsoft.com/office/drawing/2014/main" val="10000"/>
                  </a:ext>
                </a:extLst>
              </a:tr>
              <a:tr h="375790">
                <a:tc>
                  <a:txBody>
                    <a:bodyPr/>
                    <a:lstStyle/>
                    <a:p>
                      <a:r>
                        <a:rPr lang="en-US" sz="2200" dirty="0" err="1">
                          <a:solidFill>
                            <a:srgbClr val="FF0000"/>
                          </a:solidFill>
                        </a:rPr>
                        <a:t>StackPanel</a:t>
                      </a:r>
                      <a:endParaRPr lang="en-US" sz="2200" dirty="0">
                        <a:solidFill>
                          <a:srgbClr val="FF0000"/>
                        </a:solidFill>
                      </a:endParaRPr>
                    </a:p>
                  </a:txBody>
                  <a:tcPr marL="121920" marR="121920" marT="60960" marB="60960"/>
                </a:tc>
                <a:tc>
                  <a:txBody>
                    <a:bodyPr/>
                    <a:lstStyle/>
                    <a:p>
                      <a:r>
                        <a:rPr lang="en-US" sz="2200" dirty="0" err="1">
                          <a:solidFill>
                            <a:srgbClr val="FF0000"/>
                          </a:solidFill>
                        </a:rPr>
                        <a:t>StackLayout</a:t>
                      </a:r>
                      <a:endParaRPr lang="en-US" sz="2200" dirty="0">
                        <a:solidFill>
                          <a:srgbClr val="FF0000"/>
                        </a:solidFill>
                      </a:endParaRPr>
                    </a:p>
                  </a:txBody>
                  <a:tcPr marL="121920" marR="121920" marT="60960" marB="60960"/>
                </a:tc>
                <a:extLst>
                  <a:ext uri="{0D108BD9-81ED-4DB2-BD59-A6C34878D82A}">
                    <a16:rowId xmlns:a16="http://schemas.microsoft.com/office/drawing/2014/main" val="10001"/>
                  </a:ext>
                </a:extLst>
              </a:tr>
              <a:tr h="375790">
                <a:tc>
                  <a:txBody>
                    <a:bodyPr/>
                    <a:lstStyle/>
                    <a:p>
                      <a:r>
                        <a:rPr lang="en-US" sz="2200" dirty="0" err="1">
                          <a:solidFill>
                            <a:srgbClr val="FF0000"/>
                          </a:solidFill>
                        </a:rPr>
                        <a:t>TextBox</a:t>
                      </a:r>
                      <a:endParaRPr lang="en-US" sz="2200" dirty="0">
                        <a:solidFill>
                          <a:srgbClr val="FF0000"/>
                        </a:solidFill>
                      </a:endParaRPr>
                    </a:p>
                  </a:txBody>
                  <a:tcPr marL="121920" marR="121920" marT="60960" marB="60960"/>
                </a:tc>
                <a:tc>
                  <a:txBody>
                    <a:bodyPr/>
                    <a:lstStyle/>
                    <a:p>
                      <a:r>
                        <a:rPr lang="en-US" sz="2200" dirty="0">
                          <a:solidFill>
                            <a:srgbClr val="FF0000"/>
                          </a:solidFill>
                        </a:rPr>
                        <a:t>Entry</a:t>
                      </a:r>
                    </a:p>
                  </a:txBody>
                  <a:tcPr marL="121920" marR="121920" marT="60960" marB="60960"/>
                </a:tc>
                <a:extLst>
                  <a:ext uri="{0D108BD9-81ED-4DB2-BD59-A6C34878D82A}">
                    <a16:rowId xmlns:a16="http://schemas.microsoft.com/office/drawing/2014/main" val="10002"/>
                  </a:ext>
                </a:extLst>
              </a:tr>
              <a:tr h="375790">
                <a:tc>
                  <a:txBody>
                    <a:bodyPr/>
                    <a:lstStyle/>
                    <a:p>
                      <a:r>
                        <a:rPr lang="en-US" sz="2200" dirty="0" err="1">
                          <a:solidFill>
                            <a:srgbClr val="FF0000"/>
                          </a:solidFill>
                        </a:rPr>
                        <a:t>ListBox</a:t>
                      </a:r>
                      <a:endParaRPr lang="en-US" sz="2200" dirty="0">
                        <a:solidFill>
                          <a:srgbClr val="FF0000"/>
                        </a:solidFill>
                      </a:endParaRPr>
                    </a:p>
                  </a:txBody>
                  <a:tcPr marL="121920" marR="121920" marT="60960" marB="60960"/>
                </a:tc>
                <a:tc>
                  <a:txBody>
                    <a:bodyPr/>
                    <a:lstStyle/>
                    <a:p>
                      <a:r>
                        <a:rPr lang="en-US" sz="2200" dirty="0" err="1">
                          <a:solidFill>
                            <a:srgbClr val="FF0000"/>
                          </a:solidFill>
                        </a:rPr>
                        <a:t>ListView</a:t>
                      </a:r>
                      <a:endParaRPr lang="en-US" sz="2200" dirty="0">
                        <a:solidFill>
                          <a:srgbClr val="FF0000"/>
                        </a:solidFill>
                      </a:endParaRPr>
                    </a:p>
                  </a:txBody>
                  <a:tcPr marL="121920" marR="121920" marT="60960" marB="60960"/>
                </a:tc>
                <a:extLst>
                  <a:ext uri="{0D108BD9-81ED-4DB2-BD59-A6C34878D82A}">
                    <a16:rowId xmlns:a16="http://schemas.microsoft.com/office/drawing/2014/main" val="10003"/>
                  </a:ext>
                </a:extLst>
              </a:tr>
              <a:tr h="375790">
                <a:tc>
                  <a:txBody>
                    <a:bodyPr/>
                    <a:lstStyle/>
                    <a:p>
                      <a:r>
                        <a:rPr lang="en-US" sz="2200" dirty="0" err="1">
                          <a:solidFill>
                            <a:srgbClr val="FF0000"/>
                          </a:solidFill>
                        </a:rPr>
                        <a:t>CheckBox</a:t>
                      </a:r>
                      <a:endParaRPr lang="en-US" sz="2200" dirty="0">
                        <a:solidFill>
                          <a:srgbClr val="FF0000"/>
                        </a:solidFill>
                      </a:endParaRPr>
                    </a:p>
                  </a:txBody>
                  <a:tcPr marL="121920" marR="121920" marT="60960" marB="60960"/>
                </a:tc>
                <a:tc>
                  <a:txBody>
                    <a:bodyPr/>
                    <a:lstStyle/>
                    <a:p>
                      <a:r>
                        <a:rPr lang="en-US" sz="2200" dirty="0">
                          <a:solidFill>
                            <a:srgbClr val="FF0000"/>
                          </a:solidFill>
                        </a:rPr>
                        <a:t>Switch</a:t>
                      </a:r>
                    </a:p>
                  </a:txBody>
                  <a:tcPr marL="121920" marR="121920" marT="60960" marB="60960"/>
                </a:tc>
                <a:extLst>
                  <a:ext uri="{0D108BD9-81ED-4DB2-BD59-A6C34878D82A}">
                    <a16:rowId xmlns:a16="http://schemas.microsoft.com/office/drawing/2014/main" val="10004"/>
                  </a:ext>
                </a:extLst>
              </a:tr>
              <a:tr h="375790">
                <a:tc>
                  <a:txBody>
                    <a:bodyPr/>
                    <a:lstStyle/>
                    <a:p>
                      <a:r>
                        <a:rPr lang="en-US" sz="2200" dirty="0" err="1">
                          <a:solidFill>
                            <a:srgbClr val="FF0000"/>
                          </a:solidFill>
                        </a:rPr>
                        <a:t>ProgressBar</a:t>
                      </a:r>
                      <a:endParaRPr lang="en-US" sz="2200" dirty="0">
                        <a:solidFill>
                          <a:srgbClr val="FF0000"/>
                        </a:solidFill>
                      </a:endParaRPr>
                    </a:p>
                  </a:txBody>
                  <a:tcPr marL="121920" marR="121920" marT="60960" marB="60960"/>
                </a:tc>
                <a:tc>
                  <a:txBody>
                    <a:bodyPr/>
                    <a:lstStyle/>
                    <a:p>
                      <a:r>
                        <a:rPr lang="en-US" sz="2200" dirty="0" err="1">
                          <a:solidFill>
                            <a:srgbClr val="FF0000"/>
                          </a:solidFill>
                        </a:rPr>
                        <a:t>ActivityIndicator</a:t>
                      </a:r>
                      <a:endParaRPr lang="en-US" sz="2200" dirty="0">
                        <a:solidFill>
                          <a:srgbClr val="FF0000"/>
                        </a:solidFill>
                      </a:endParaRPr>
                    </a:p>
                  </a:txBody>
                  <a:tcPr marL="121920" marR="121920" marT="60960" marB="60960"/>
                </a:tc>
                <a:extLst>
                  <a:ext uri="{0D108BD9-81ED-4DB2-BD59-A6C34878D82A}">
                    <a16:rowId xmlns:a16="http://schemas.microsoft.com/office/drawing/2014/main" val="10005"/>
                  </a:ext>
                </a:extLst>
              </a:tr>
              <a:tr h="375790">
                <a:tc>
                  <a:txBody>
                    <a:bodyPr/>
                    <a:lstStyle/>
                    <a:p>
                      <a:r>
                        <a:rPr lang="en-US" sz="2200" dirty="0"/>
                        <a:t>Grid</a:t>
                      </a:r>
                    </a:p>
                  </a:txBody>
                  <a:tcPr marL="121920" marR="121920" marT="60960" marB="60960"/>
                </a:tc>
                <a:tc>
                  <a:txBody>
                    <a:bodyPr/>
                    <a:lstStyle/>
                    <a:p>
                      <a:r>
                        <a:rPr lang="en-US" sz="2200" dirty="0"/>
                        <a:t>Grid</a:t>
                      </a:r>
                    </a:p>
                  </a:txBody>
                  <a:tcPr marL="121920" marR="121920" marT="60960" marB="60960"/>
                </a:tc>
                <a:extLst>
                  <a:ext uri="{0D108BD9-81ED-4DB2-BD59-A6C34878D82A}">
                    <a16:rowId xmlns:a16="http://schemas.microsoft.com/office/drawing/2014/main" val="10006"/>
                  </a:ext>
                </a:extLst>
              </a:tr>
              <a:tr h="375790">
                <a:tc>
                  <a:txBody>
                    <a:bodyPr/>
                    <a:lstStyle/>
                    <a:p>
                      <a:r>
                        <a:rPr lang="en-US" sz="2200" dirty="0"/>
                        <a:t>Label</a:t>
                      </a:r>
                    </a:p>
                  </a:txBody>
                  <a:tcPr marL="121920" marR="121920" marT="60960" marB="60960"/>
                </a:tc>
                <a:tc>
                  <a:txBody>
                    <a:bodyPr/>
                    <a:lstStyle/>
                    <a:p>
                      <a:r>
                        <a:rPr lang="en-US" sz="2200" dirty="0"/>
                        <a:t>Label</a:t>
                      </a:r>
                    </a:p>
                  </a:txBody>
                  <a:tcPr marL="121920" marR="121920" marT="60960" marB="60960"/>
                </a:tc>
                <a:extLst>
                  <a:ext uri="{0D108BD9-81ED-4DB2-BD59-A6C34878D82A}">
                    <a16:rowId xmlns:a16="http://schemas.microsoft.com/office/drawing/2014/main" val="10007"/>
                  </a:ext>
                </a:extLst>
              </a:tr>
              <a:tr h="375790">
                <a:tc>
                  <a:txBody>
                    <a:bodyPr/>
                    <a:lstStyle/>
                    <a:p>
                      <a:r>
                        <a:rPr lang="en-US" sz="2200" dirty="0"/>
                        <a:t>Button</a:t>
                      </a:r>
                    </a:p>
                  </a:txBody>
                  <a:tcPr marL="121920" marR="121920" marT="60960" marB="60960"/>
                </a:tc>
                <a:tc>
                  <a:txBody>
                    <a:bodyPr/>
                    <a:lstStyle/>
                    <a:p>
                      <a:r>
                        <a:rPr lang="en-US" sz="2200" dirty="0"/>
                        <a:t>Button</a:t>
                      </a:r>
                    </a:p>
                  </a:txBody>
                  <a:tcPr marL="121920" marR="121920" marT="60960" marB="60960"/>
                </a:tc>
                <a:extLst>
                  <a:ext uri="{0D108BD9-81ED-4DB2-BD59-A6C34878D82A}">
                    <a16:rowId xmlns:a16="http://schemas.microsoft.com/office/drawing/2014/main" val="10008"/>
                  </a:ext>
                </a:extLst>
              </a:tr>
              <a:tr h="375790">
                <a:tc>
                  <a:txBody>
                    <a:bodyPr/>
                    <a:lstStyle/>
                    <a:p>
                      <a:r>
                        <a:rPr lang="en-US" sz="2200" dirty="0"/>
                        <a:t>Image</a:t>
                      </a:r>
                    </a:p>
                  </a:txBody>
                  <a:tcPr marL="121920" marR="121920" marT="60960" marB="60960"/>
                </a:tc>
                <a:tc>
                  <a:txBody>
                    <a:bodyPr/>
                    <a:lstStyle/>
                    <a:p>
                      <a:r>
                        <a:rPr lang="en-US" sz="2200" dirty="0"/>
                        <a:t>Image</a:t>
                      </a:r>
                    </a:p>
                  </a:txBody>
                  <a:tcPr marL="121920" marR="121920" marT="60960" marB="60960"/>
                </a:tc>
                <a:extLst>
                  <a:ext uri="{0D108BD9-81ED-4DB2-BD59-A6C34878D82A}">
                    <a16:rowId xmlns:a16="http://schemas.microsoft.com/office/drawing/2014/main" val="10009"/>
                  </a:ext>
                </a:extLst>
              </a:tr>
              <a:tr h="375790">
                <a:tc>
                  <a:txBody>
                    <a:bodyPr/>
                    <a:lstStyle/>
                    <a:p>
                      <a:r>
                        <a:rPr lang="en-US" sz="2200" dirty="0"/>
                        <a:t>Date/</a:t>
                      </a:r>
                      <a:r>
                        <a:rPr lang="en-US" sz="2200" dirty="0" err="1"/>
                        <a:t>TimePicker</a:t>
                      </a:r>
                      <a:endParaRPr lang="en-US" sz="2200" dirty="0"/>
                    </a:p>
                  </a:txBody>
                  <a:tcPr marL="121920" marR="121920" marT="60960" marB="60960"/>
                </a:tc>
                <a:tc>
                  <a:txBody>
                    <a:bodyPr/>
                    <a:lstStyle/>
                    <a:p>
                      <a:r>
                        <a:rPr lang="en-US" sz="2200" dirty="0"/>
                        <a:t>Date/</a:t>
                      </a:r>
                      <a:r>
                        <a:rPr lang="en-US" sz="2200" dirty="0" err="1"/>
                        <a:t>TimePicker</a:t>
                      </a:r>
                      <a:endParaRPr lang="en-US" sz="2200" dirty="0"/>
                    </a:p>
                  </a:txBody>
                  <a:tcPr marL="121920" marR="121920" marT="60960" marB="60960"/>
                </a:tc>
                <a:extLst>
                  <a:ext uri="{0D108BD9-81ED-4DB2-BD59-A6C34878D82A}">
                    <a16:rowId xmlns:a16="http://schemas.microsoft.com/office/drawing/2014/main" val="10010"/>
                  </a:ext>
                </a:extLst>
              </a:tr>
            </a:tbl>
          </a:graphicData>
        </a:graphic>
      </p:graphicFrame>
      <p:sp>
        <p:nvSpPr>
          <p:cNvPr id="5" name="Title 4"/>
          <p:cNvSpPr>
            <a:spLocks noGrp="1"/>
          </p:cNvSpPr>
          <p:nvPr>
            <p:ph type="title"/>
          </p:nvPr>
        </p:nvSpPr>
        <p:spPr>
          <a:xfrm>
            <a:off x="7264914" y="2595591"/>
            <a:ext cx="4328867" cy="1666819"/>
          </a:xfrm>
        </p:spPr>
        <p:txBody>
          <a:bodyPr/>
          <a:lstStyle/>
          <a:p>
            <a:r>
              <a:rPr lang="en-US" dirty="0"/>
              <a:t>Control Comparison</a:t>
            </a:r>
          </a:p>
        </p:txBody>
      </p:sp>
    </p:spTree>
    <p:extLst>
      <p:ext uri="{BB962C8B-B14F-4D97-AF65-F5344CB8AC3E}">
        <p14:creationId xmlns:p14="http://schemas.microsoft.com/office/powerpoint/2010/main" val="2021449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998663" y="934587"/>
          <a:ext cx="5745636" cy="3561816"/>
        </p:xfrm>
        <a:graphic>
          <a:graphicData uri="http://schemas.openxmlformats.org/drawingml/2006/table">
            <a:tbl>
              <a:tblPr firstRow="1" bandRow="1">
                <a:tableStyleId>{793D81CF-94F2-401A-BA57-92F5A7B2D0C5}</a:tableStyleId>
              </a:tblPr>
              <a:tblGrid>
                <a:gridCol w="2872818">
                  <a:extLst>
                    <a:ext uri="{9D8B030D-6E8A-4147-A177-3AD203B41FA5}">
                      <a16:colId xmlns:a16="http://schemas.microsoft.com/office/drawing/2014/main" val="20000"/>
                    </a:ext>
                  </a:extLst>
                </a:gridCol>
                <a:gridCol w="2872818">
                  <a:extLst>
                    <a:ext uri="{9D8B030D-6E8A-4147-A177-3AD203B41FA5}">
                      <a16:colId xmlns:a16="http://schemas.microsoft.com/office/drawing/2014/main" val="20001"/>
                    </a:ext>
                  </a:extLst>
                </a:gridCol>
              </a:tblGrid>
              <a:tr h="593636">
                <a:tc>
                  <a:txBody>
                    <a:bodyPr/>
                    <a:lstStyle/>
                    <a:p>
                      <a:r>
                        <a:rPr lang="en-US" sz="2400" dirty="0"/>
                        <a:t>Windows</a:t>
                      </a:r>
                    </a:p>
                  </a:txBody>
                  <a:tcPr marL="121920" marR="121920" marT="60960" marB="60960"/>
                </a:tc>
                <a:tc>
                  <a:txBody>
                    <a:bodyPr/>
                    <a:lstStyle/>
                    <a:p>
                      <a:r>
                        <a:rPr lang="en-US" sz="2400" dirty="0"/>
                        <a:t>Xamarin.Forms</a:t>
                      </a:r>
                    </a:p>
                  </a:txBody>
                  <a:tcPr marL="121920" marR="121920" marT="60960" marB="60960"/>
                </a:tc>
                <a:extLst>
                  <a:ext uri="{0D108BD9-81ED-4DB2-BD59-A6C34878D82A}">
                    <a16:rowId xmlns:a16="http://schemas.microsoft.com/office/drawing/2014/main" val="10000"/>
                  </a:ext>
                </a:extLst>
              </a:tr>
              <a:tr h="593636">
                <a:tc>
                  <a:txBody>
                    <a:bodyPr/>
                    <a:lstStyle/>
                    <a:p>
                      <a:r>
                        <a:rPr lang="en-US" sz="2400" dirty="0" err="1">
                          <a:solidFill>
                            <a:srgbClr val="FF0000"/>
                          </a:solidFill>
                        </a:rPr>
                        <a:t>DataContext</a:t>
                      </a:r>
                      <a:endParaRPr lang="en-US" sz="2400" dirty="0">
                        <a:solidFill>
                          <a:srgbClr val="FF0000"/>
                        </a:solidFill>
                      </a:endParaRPr>
                    </a:p>
                  </a:txBody>
                  <a:tcPr marL="121920" marR="121920" marT="60960" marB="60960"/>
                </a:tc>
                <a:tc>
                  <a:txBody>
                    <a:bodyPr/>
                    <a:lstStyle/>
                    <a:p>
                      <a:r>
                        <a:rPr lang="en-US" sz="2400" dirty="0" err="1">
                          <a:solidFill>
                            <a:srgbClr val="FF0000"/>
                          </a:solidFill>
                        </a:rPr>
                        <a:t>BindingContext</a:t>
                      </a:r>
                      <a:endParaRPr lang="en-US" sz="2400" dirty="0">
                        <a:solidFill>
                          <a:srgbClr val="FF0000"/>
                        </a:solidFill>
                      </a:endParaRPr>
                    </a:p>
                  </a:txBody>
                  <a:tcPr marL="121920" marR="121920" marT="60960" marB="60960"/>
                </a:tc>
                <a:extLst>
                  <a:ext uri="{0D108BD9-81ED-4DB2-BD59-A6C34878D82A}">
                    <a16:rowId xmlns:a16="http://schemas.microsoft.com/office/drawing/2014/main" val="10001"/>
                  </a:ext>
                </a:extLst>
              </a:tr>
              <a:tr h="593636">
                <a:tc>
                  <a:txBody>
                    <a:bodyPr/>
                    <a:lstStyle/>
                    <a:p>
                      <a:r>
                        <a:rPr lang="en-US" sz="2400" dirty="0"/>
                        <a:t>{Binding Property}</a:t>
                      </a:r>
                    </a:p>
                  </a:txBody>
                  <a:tcPr marL="121920" marR="121920" marT="60960" marB="60960"/>
                </a:tc>
                <a:tc>
                  <a:txBody>
                    <a:bodyPr/>
                    <a:lstStyle/>
                    <a:p>
                      <a:r>
                        <a:rPr lang="en-US" sz="2400" dirty="0"/>
                        <a:t>{Binding</a:t>
                      </a:r>
                      <a:r>
                        <a:rPr lang="en-US" sz="2400" baseline="0" dirty="0"/>
                        <a:t> Property}</a:t>
                      </a:r>
                      <a:endParaRPr lang="en-US" sz="2400" dirty="0"/>
                    </a:p>
                  </a:txBody>
                  <a:tcPr marL="121920" marR="121920" marT="60960" marB="60960"/>
                </a:tc>
                <a:extLst>
                  <a:ext uri="{0D108BD9-81ED-4DB2-BD59-A6C34878D82A}">
                    <a16:rowId xmlns:a16="http://schemas.microsoft.com/office/drawing/2014/main" val="10002"/>
                  </a:ext>
                </a:extLst>
              </a:tr>
              <a:tr h="593636">
                <a:tc>
                  <a:txBody>
                    <a:bodyPr/>
                    <a:lstStyle/>
                    <a:p>
                      <a:r>
                        <a:rPr lang="en-US" sz="2400" dirty="0" err="1"/>
                        <a:t>ItemsSource</a:t>
                      </a:r>
                      <a:endParaRPr lang="en-US" sz="2400" dirty="0"/>
                    </a:p>
                  </a:txBody>
                  <a:tcPr marL="121920" marR="121920" marT="60960" marB="60960"/>
                </a:tc>
                <a:tc>
                  <a:txBody>
                    <a:bodyPr/>
                    <a:lstStyle/>
                    <a:p>
                      <a:r>
                        <a:rPr lang="en-US" sz="2400" dirty="0" err="1"/>
                        <a:t>ItemsSource</a:t>
                      </a:r>
                      <a:endParaRPr lang="en-US" sz="2400" dirty="0"/>
                    </a:p>
                  </a:txBody>
                  <a:tcPr marL="121920" marR="121920" marT="60960" marB="60960"/>
                </a:tc>
                <a:extLst>
                  <a:ext uri="{0D108BD9-81ED-4DB2-BD59-A6C34878D82A}">
                    <a16:rowId xmlns:a16="http://schemas.microsoft.com/office/drawing/2014/main" val="10003"/>
                  </a:ext>
                </a:extLst>
              </a:tr>
              <a:tr h="593636">
                <a:tc>
                  <a:txBody>
                    <a:bodyPr/>
                    <a:lstStyle/>
                    <a:p>
                      <a:r>
                        <a:rPr lang="en-US" sz="2400" dirty="0" err="1"/>
                        <a:t>ItemTemplate</a:t>
                      </a:r>
                      <a:endParaRPr lang="en-US" sz="2400" dirty="0"/>
                    </a:p>
                  </a:txBody>
                  <a:tcPr marL="121920" marR="121920" marT="60960" marB="60960"/>
                </a:tc>
                <a:tc>
                  <a:txBody>
                    <a:bodyPr/>
                    <a:lstStyle/>
                    <a:p>
                      <a:r>
                        <a:rPr lang="en-US" sz="2400" dirty="0" err="1"/>
                        <a:t>ItemTemplate</a:t>
                      </a:r>
                      <a:endParaRPr lang="en-US" sz="2400" dirty="0"/>
                    </a:p>
                  </a:txBody>
                  <a:tcPr marL="121920" marR="121920" marT="60960" marB="60960"/>
                </a:tc>
                <a:extLst>
                  <a:ext uri="{0D108BD9-81ED-4DB2-BD59-A6C34878D82A}">
                    <a16:rowId xmlns:a16="http://schemas.microsoft.com/office/drawing/2014/main" val="10004"/>
                  </a:ext>
                </a:extLst>
              </a:tr>
              <a:tr h="593636">
                <a:tc>
                  <a:txBody>
                    <a:bodyPr/>
                    <a:lstStyle/>
                    <a:p>
                      <a:r>
                        <a:rPr lang="en-US" sz="2400" dirty="0" err="1"/>
                        <a:t>DataTemplate</a:t>
                      </a:r>
                      <a:endParaRPr lang="en-US" sz="2400" dirty="0"/>
                    </a:p>
                  </a:txBody>
                  <a:tcPr marL="121920" marR="121920" marT="60960" marB="60960"/>
                </a:tc>
                <a:tc>
                  <a:txBody>
                    <a:bodyPr/>
                    <a:lstStyle/>
                    <a:p>
                      <a:r>
                        <a:rPr lang="en-US" sz="2400" dirty="0" err="1"/>
                        <a:t>DataTemplate</a:t>
                      </a:r>
                      <a:endParaRPr lang="en-US" sz="2400" dirty="0"/>
                    </a:p>
                  </a:txBody>
                  <a:tcPr marL="121920" marR="121920" marT="60960" marB="60960"/>
                </a:tc>
                <a:extLst>
                  <a:ext uri="{0D108BD9-81ED-4DB2-BD59-A6C34878D82A}">
                    <a16:rowId xmlns:a16="http://schemas.microsoft.com/office/drawing/2014/main" val="10005"/>
                  </a:ext>
                </a:extLst>
              </a:tr>
            </a:tbl>
          </a:graphicData>
        </a:graphic>
      </p:graphicFrame>
      <p:sp>
        <p:nvSpPr>
          <p:cNvPr id="7" name="Title 4"/>
          <p:cNvSpPr txBox="1">
            <a:spLocks/>
          </p:cNvSpPr>
          <p:nvPr/>
        </p:nvSpPr>
        <p:spPr>
          <a:xfrm>
            <a:off x="7264914" y="2595591"/>
            <a:ext cx="4328867" cy="1666819"/>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404040"/>
                    </a:gs>
                    <a:gs pos="100000">
                      <a:srgbClr val="404040"/>
                    </a:gs>
                  </a:gsLst>
                  <a:lin ang="5400000" scaled="0"/>
                </a:gradFill>
                <a:effectLst/>
                <a:uLnTx/>
                <a:uFillTx/>
                <a:latin typeface="Segoe UI Light"/>
                <a:ea typeface="+mn-ea"/>
                <a:cs typeface="Segoe UI" pitchFamily="34" charset="0"/>
              </a:rPr>
              <a:t>Binding</a:t>
            </a:r>
          </a:p>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404040"/>
                    </a:gs>
                    <a:gs pos="100000">
                      <a:srgbClr val="404040"/>
                    </a:gs>
                  </a:gsLst>
                  <a:lin ang="5400000" scaled="0"/>
                </a:gradFill>
                <a:effectLst/>
                <a:uLnTx/>
                <a:uFillTx/>
                <a:latin typeface="Segoe UI Light"/>
                <a:ea typeface="+mn-ea"/>
                <a:cs typeface="Segoe UI" pitchFamily="34" charset="0"/>
              </a:rPr>
              <a:t>Comparison</a:t>
            </a:r>
          </a:p>
        </p:txBody>
      </p:sp>
      <p:pic>
        <p:nvPicPr>
          <p:cNvPr id="8" name="Picture 7"/>
          <p:cNvPicPr>
            <a:picLocks noChangeAspect="1"/>
          </p:cNvPicPr>
          <p:nvPr/>
        </p:nvPicPr>
        <p:blipFill>
          <a:blip r:embed="rId3"/>
          <a:stretch>
            <a:fillRect/>
          </a:stretch>
        </p:blipFill>
        <p:spPr>
          <a:xfrm>
            <a:off x="870564" y="4850595"/>
            <a:ext cx="5992058" cy="1235205"/>
          </a:xfrm>
          <a:prstGeom prst="rect">
            <a:avLst/>
          </a:prstGeom>
        </p:spPr>
      </p:pic>
    </p:spTree>
    <p:extLst>
      <p:ext uri="{BB962C8B-B14F-4D97-AF65-F5344CB8AC3E}">
        <p14:creationId xmlns:p14="http://schemas.microsoft.com/office/powerpoint/2010/main" val="102380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txBox="1">
            <a:spLocks/>
          </p:cNvSpPr>
          <p:nvPr/>
        </p:nvSpPr>
        <p:spPr>
          <a:xfrm>
            <a:off x="7264914" y="2595591"/>
            <a:ext cx="4328867" cy="1666819"/>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404040"/>
                    </a:gs>
                    <a:gs pos="100000">
                      <a:srgbClr val="404040"/>
                    </a:gs>
                  </a:gsLst>
                  <a:lin ang="5400000" scaled="0"/>
                </a:gradFill>
                <a:effectLst/>
                <a:uLnTx/>
                <a:uFillTx/>
                <a:latin typeface="Segoe UI Light"/>
                <a:ea typeface="+mn-ea"/>
                <a:cs typeface="Segoe UI" pitchFamily="34" charset="0"/>
              </a:rPr>
              <a:t>Platform</a:t>
            </a:r>
          </a:p>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404040"/>
                    </a:gs>
                    <a:gs pos="100000">
                      <a:srgbClr val="404040"/>
                    </a:gs>
                  </a:gsLst>
                  <a:lin ang="5400000" scaled="0"/>
                </a:gradFill>
                <a:effectLst/>
                <a:uLnTx/>
                <a:uFillTx/>
                <a:latin typeface="Segoe UI Light"/>
                <a:ea typeface="+mn-ea"/>
                <a:cs typeface="Segoe UI" pitchFamily="34" charset="0"/>
              </a:rPr>
              <a:t>Customization</a:t>
            </a:r>
          </a:p>
        </p:txBody>
      </p:sp>
      <p:pic>
        <p:nvPicPr>
          <p:cNvPr id="9" name="Picture 8"/>
          <p:cNvPicPr>
            <a:picLocks noChangeAspect="1"/>
          </p:cNvPicPr>
          <p:nvPr/>
        </p:nvPicPr>
        <p:blipFill>
          <a:blip r:embed="rId3"/>
          <a:stretch>
            <a:fillRect/>
          </a:stretch>
        </p:blipFill>
        <p:spPr>
          <a:xfrm>
            <a:off x="789709" y="870613"/>
            <a:ext cx="6358584" cy="5069446"/>
          </a:xfrm>
          <a:prstGeom prst="rect">
            <a:avLst/>
          </a:prstGeom>
        </p:spPr>
      </p:pic>
    </p:spTree>
    <p:extLst>
      <p:ext uri="{BB962C8B-B14F-4D97-AF65-F5344CB8AC3E}">
        <p14:creationId xmlns:p14="http://schemas.microsoft.com/office/powerpoint/2010/main" val="1961415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dirty="0"/>
              <a:t>Why UWP?</a:t>
            </a:r>
          </a:p>
        </p:txBody>
      </p:sp>
    </p:spTree>
    <p:extLst>
      <p:ext uri="{BB962C8B-B14F-4D97-AF65-F5344CB8AC3E}">
        <p14:creationId xmlns:p14="http://schemas.microsoft.com/office/powerpoint/2010/main" val="364264774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89511"/>
            <a:ext cx="11655840" cy="899665"/>
          </a:xfrm>
        </p:spPr>
        <p:txBody>
          <a:bodyPr/>
          <a:lstStyle/>
          <a:p>
            <a:r>
              <a:rPr lang="en-US" dirty="0"/>
              <a:t>Benefits of using UWP to learn Xamarin.Forms</a:t>
            </a:r>
          </a:p>
        </p:txBody>
      </p:sp>
      <p:sp>
        <p:nvSpPr>
          <p:cNvPr id="9" name="Text Placeholder 18"/>
          <p:cNvSpPr txBox="1">
            <a:spLocks/>
          </p:cNvSpPr>
          <p:nvPr/>
        </p:nvSpPr>
        <p:spPr>
          <a:xfrm>
            <a:off x="363363" y="1308775"/>
            <a:ext cx="11467594" cy="4887630"/>
          </a:xfrm>
          <a:prstGeom prst="rect">
            <a:avLst/>
          </a:prstGeom>
        </p:spPr>
        <p:txBody>
          <a:bodyPr vert="horz" wrap="square" lIns="286856" tIns="179284" rIns="286856" bIns="179284"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4000" u="none" strike="noStrike" kern="1200" cap="none" spc="0" normalizeH="0" baseline="0" noProof="0" dirty="0">
                <a:ln>
                  <a:noFill/>
                </a:ln>
                <a:solidFill>
                  <a:srgbClr val="404040"/>
                </a:solidFill>
                <a:effectLst/>
                <a:uLnTx/>
                <a:uFillTx/>
                <a:latin typeface="+mj-lt"/>
                <a:ea typeface="Segoe UI" charset="0"/>
                <a:cs typeface="Myanmar Text" panose="020B0502040204020203" pitchFamily="34" charset="0"/>
              </a:rPr>
              <a:t>✓ </a:t>
            </a:r>
            <a:r>
              <a:rPr lang="en-US" sz="4000" dirty="0">
                <a:solidFill>
                  <a:srgbClr val="404040"/>
                </a:solidFill>
                <a:latin typeface="+mj-lt"/>
                <a:ea typeface="Segoe UI" charset="0"/>
                <a:cs typeface="Myanmar Text" panose="020B0502040204020203" pitchFamily="34" charset="0"/>
              </a:rPr>
              <a:t>Faster loading</a:t>
            </a:r>
          </a:p>
          <a:p>
            <a:pPr marL="0" lvl="0" indent="0">
              <a:defRPr/>
            </a:pPr>
            <a:r>
              <a:rPr lang="en-US" sz="4000" dirty="0">
                <a:solidFill>
                  <a:srgbClr val="404040"/>
                </a:solidFill>
                <a:ea typeface="Segoe UI" charset="0"/>
                <a:cs typeface="Myanmar Text" panose="020B0502040204020203" pitchFamily="34" charset="0"/>
              </a:rPr>
              <a:t>✓ </a:t>
            </a:r>
            <a:r>
              <a:rPr lang="en-US" sz="4000" dirty="0">
                <a:solidFill>
                  <a:srgbClr val="404040"/>
                </a:solidFill>
                <a:latin typeface="+mj-lt"/>
                <a:ea typeface="Segoe UI" charset="0"/>
                <a:cs typeface="Myanmar Text" panose="020B0502040204020203" pitchFamily="34" charset="0"/>
              </a:rPr>
              <a:t>Launch your app </a:t>
            </a:r>
            <a:r>
              <a:rPr kumimoji="0" lang="en-US" sz="4000" u="none" strike="noStrike" kern="1200" cap="none" spc="0" normalizeH="0" baseline="0" noProof="0" dirty="0">
                <a:ln>
                  <a:noFill/>
                </a:ln>
                <a:solidFill>
                  <a:srgbClr val="404040"/>
                </a:solidFill>
                <a:effectLst/>
                <a:uLnTx/>
                <a:uFillTx/>
                <a:latin typeface="+mj-lt"/>
                <a:ea typeface="Segoe UI" charset="0"/>
                <a:cs typeface="Myanmar Text" panose="020B0502040204020203" pitchFamily="34" charset="0"/>
              </a:rPr>
              <a:t>on your PC (Local Machine)</a:t>
            </a:r>
          </a:p>
          <a:p>
            <a:pPr marL="0" lvl="0" indent="0">
              <a:defRPr/>
            </a:pPr>
            <a:r>
              <a:rPr kumimoji="0" lang="en-US" sz="4000" u="none" strike="noStrike" kern="1200" cap="none" spc="0" normalizeH="0" baseline="0" noProof="0" dirty="0">
                <a:ln>
                  <a:noFill/>
                </a:ln>
                <a:solidFill>
                  <a:srgbClr val="404040"/>
                </a:solidFill>
                <a:effectLst/>
                <a:uLnTx/>
                <a:uFillTx/>
                <a:latin typeface="+mj-lt"/>
                <a:ea typeface="Segoe UI" charset="0"/>
                <a:cs typeface="Myanmar Text" panose="020B0502040204020203" pitchFamily="34" charset="0"/>
              </a:rPr>
              <a:t>✓</a:t>
            </a:r>
            <a:r>
              <a:rPr lang="en-US" sz="4000" dirty="0">
                <a:solidFill>
                  <a:srgbClr val="404040"/>
                </a:solidFill>
                <a:ea typeface="Segoe UI" charset="0"/>
                <a:cs typeface="Myanmar Text" panose="020B0502040204020203" pitchFamily="34" charset="0"/>
              </a:rPr>
              <a:t> </a:t>
            </a:r>
            <a:r>
              <a:rPr lang="en-US" sz="4000" dirty="0">
                <a:solidFill>
                  <a:srgbClr val="404040"/>
                </a:solidFill>
                <a:latin typeface="+mj-lt"/>
                <a:ea typeface="Segoe UI" charset="0"/>
                <a:cs typeface="Myanmar Text" panose="020B0502040204020203" pitchFamily="34" charset="0"/>
              </a:rPr>
              <a:t>Requires no Android emulators or devices</a:t>
            </a:r>
            <a:endParaRPr kumimoji="0" lang="en-US" sz="4000" u="none" strike="noStrike" kern="1200" cap="none" spc="0" normalizeH="0" baseline="0" noProof="0" dirty="0">
              <a:ln>
                <a:noFill/>
              </a:ln>
              <a:solidFill>
                <a:srgbClr val="404040"/>
              </a:solidFill>
              <a:effectLst/>
              <a:uLnTx/>
              <a:uFillTx/>
              <a:latin typeface="+mj-lt"/>
              <a:ea typeface="Segoe UI" charset="0"/>
              <a:cs typeface="Myanmar Text" panose="020B0502040204020203" pitchFamily="34"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4000" u="none" strike="noStrike" kern="1200" cap="none" spc="0" normalizeH="0" baseline="0" noProof="0" dirty="0">
                <a:ln>
                  <a:noFill/>
                </a:ln>
                <a:solidFill>
                  <a:srgbClr val="404040"/>
                </a:solidFill>
                <a:effectLst/>
                <a:uLnTx/>
                <a:uFillTx/>
                <a:latin typeface="+mj-lt"/>
                <a:ea typeface="Segoe UI" charset="0"/>
                <a:cs typeface="Myanmar Text" panose="020B0502040204020203" pitchFamily="34" charset="0"/>
              </a:rPr>
              <a:t>✓ Requires no Apple machines to build and deploy</a:t>
            </a:r>
          </a:p>
          <a:p>
            <a:pPr marL="0" lvl="0" indent="0">
              <a:defRPr/>
            </a:pPr>
            <a:r>
              <a:rPr lang="en-US" sz="4000" dirty="0">
                <a:solidFill>
                  <a:srgbClr val="404040"/>
                </a:solidFill>
                <a:latin typeface="+mj-lt"/>
                <a:ea typeface="Segoe UI" charset="0"/>
                <a:cs typeface="Myanmar Text" panose="020B0502040204020203" pitchFamily="34" charset="0"/>
              </a:rPr>
              <a:t>✓ Requires no Apple simulators or devices</a:t>
            </a:r>
          </a:p>
          <a:p>
            <a:pPr marL="0" lvl="0" indent="0">
              <a:defRPr/>
            </a:pPr>
            <a:r>
              <a:rPr lang="en-US" sz="4000" dirty="0">
                <a:solidFill>
                  <a:srgbClr val="404040"/>
                </a:solidFill>
                <a:ea typeface="Segoe UI" charset="0"/>
                <a:cs typeface="Myanmar Text" panose="020B0502040204020203" pitchFamily="34" charset="0"/>
              </a:rPr>
              <a:t>✓ </a:t>
            </a:r>
            <a:r>
              <a:rPr lang="en-US" sz="4000" dirty="0">
                <a:solidFill>
                  <a:srgbClr val="404040"/>
                </a:solidFill>
                <a:latin typeface="+mj-lt"/>
                <a:ea typeface="Segoe UI" charset="0"/>
                <a:cs typeface="Myanmar Text" panose="020B0502040204020203" pitchFamily="34" charset="0"/>
              </a:rPr>
              <a:t>Works with Visual Studio’s UWP debugging tool</a:t>
            </a:r>
          </a:p>
          <a:p>
            <a:pPr marL="0" lvl="0" indent="0">
              <a:defRPr/>
            </a:pPr>
            <a:r>
              <a:rPr lang="en-US" sz="4000" dirty="0">
                <a:solidFill>
                  <a:srgbClr val="404040"/>
                </a:solidFill>
                <a:ea typeface="Segoe UI" charset="0"/>
                <a:cs typeface="Myanmar Text" panose="020B0502040204020203" pitchFamily="34" charset="0"/>
              </a:rPr>
              <a:t>✓ </a:t>
            </a:r>
            <a:r>
              <a:rPr lang="en-US" sz="4000" dirty="0">
                <a:solidFill>
                  <a:srgbClr val="404040"/>
                </a:solidFill>
                <a:latin typeface="+mj-lt"/>
                <a:ea typeface="Segoe UI" charset="0"/>
                <a:cs typeface="Myanmar Text" panose="020B0502040204020203" pitchFamily="34" charset="0"/>
              </a:rPr>
              <a:t>Easy to add UWP to an existing XF solution</a:t>
            </a:r>
          </a:p>
          <a:p>
            <a:pPr marL="0" lvl="0" indent="0">
              <a:defRPr/>
            </a:pPr>
            <a:endParaRPr kumimoji="0" lang="en-US" sz="4000" u="none" strike="noStrike" kern="1200" cap="none" spc="0" normalizeH="0" baseline="0" noProof="0" dirty="0">
              <a:ln>
                <a:noFill/>
              </a:ln>
              <a:solidFill>
                <a:srgbClr val="404040"/>
              </a:solidFill>
              <a:effectLst/>
              <a:uLnTx/>
              <a:uFillTx/>
              <a:latin typeface="+mj-lt"/>
              <a:ea typeface="Segoe UI" charset="0"/>
              <a:cs typeface="Myanmar Text" panose="020B0502040204020203" pitchFamily="34"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4000" b="0" i="0" u="none" strike="noStrike" kern="1200" cap="none" spc="0" normalizeH="0" baseline="0" noProof="0" dirty="0">
              <a:ln>
                <a:noFill/>
              </a:ln>
              <a:solidFill>
                <a:srgbClr val="404040"/>
              </a:solidFill>
              <a:effectLst/>
              <a:uLnTx/>
              <a:uFillTx/>
              <a:latin typeface="Segoe UI" charset="0"/>
              <a:ea typeface="Segoe UI" charset="0"/>
              <a:cs typeface="Segoe UI"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4000" b="0" i="0" u="none" strike="noStrike" kern="1200" cap="none" spc="0" normalizeH="0" baseline="0" noProof="0" dirty="0">
              <a:ln>
                <a:noFill/>
              </a:ln>
              <a:solidFill>
                <a:srgbClr val="404040"/>
              </a:solidFill>
              <a:effectLst/>
              <a:uLnTx/>
              <a:uFillTx/>
              <a:latin typeface="Segoe UI" charset="0"/>
              <a:ea typeface="Segoe UI" charset="0"/>
              <a:cs typeface="Segoe UI" charset="0"/>
            </a:endParaRPr>
          </a:p>
        </p:txBody>
      </p:sp>
      <p:sp>
        <p:nvSpPr>
          <p:cNvPr id="5" name="Rectangle 4"/>
          <p:cNvSpPr/>
          <p:nvPr/>
        </p:nvSpPr>
        <p:spPr>
          <a:xfrm>
            <a:off x="1007201" y="6309360"/>
            <a:ext cx="10177595" cy="548640"/>
          </a:xfrm>
          <a:prstGeom prst="rect">
            <a:avLst/>
          </a:prstGeom>
        </p:spPr>
        <p:txBody>
          <a:bodyPr wrap="square">
            <a:spAutoFit/>
          </a:bodyPr>
          <a:lstStyle/>
          <a:p>
            <a:r>
              <a:rPr lang="en-US" dirty="0">
                <a:hlinkClick r:id="rId3"/>
              </a:rPr>
              <a:t>developer.xamarin.com/guides/</a:t>
            </a:r>
            <a:r>
              <a:rPr lang="en-US" dirty="0" err="1">
                <a:hlinkClick r:id="rId3"/>
              </a:rPr>
              <a:t>xamarin</a:t>
            </a:r>
            <a:r>
              <a:rPr lang="en-US" dirty="0">
                <a:hlinkClick r:id="rId3"/>
              </a:rPr>
              <a:t>-forms/platform-features/windows/installation/universal/</a:t>
            </a:r>
            <a:endParaRPr lang="en-US" dirty="0"/>
          </a:p>
        </p:txBody>
      </p:sp>
    </p:spTree>
    <p:extLst>
      <p:ext uri="{BB962C8B-B14F-4D97-AF65-F5344CB8AC3E}">
        <p14:creationId xmlns:p14="http://schemas.microsoft.com/office/powerpoint/2010/main" val="393524697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289957"/>
            <a:ext cx="11655840" cy="899537"/>
          </a:xfrm>
        </p:spPr>
        <p:txBody>
          <a:bodyPr/>
          <a:lstStyle/>
          <a:p>
            <a:r>
              <a:rPr lang="en-US" dirty="0"/>
              <a:t>Visual Studio’s UI Debugging Tools for XAML</a:t>
            </a:r>
          </a:p>
        </p:txBody>
      </p:sp>
      <p:sp>
        <p:nvSpPr>
          <p:cNvPr id="28" name="TextBox 27"/>
          <p:cNvSpPr txBox="1"/>
          <p:nvPr/>
        </p:nvSpPr>
        <p:spPr>
          <a:xfrm>
            <a:off x="2902380" y="2938673"/>
            <a:ext cx="6387239" cy="893110"/>
          </a:xfrm>
          <a:prstGeom prst="rect">
            <a:avLst/>
          </a:prstGeom>
          <a:noFill/>
        </p:spPr>
        <p:txBody>
          <a:bodyPr wrap="square" lIns="179285" tIns="143428" rIns="179285" bIns="143428" rtlCol="0">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3921" b="0" i="0" u="none" strike="noStrike" kern="1200" cap="none" spc="0" normalizeH="0" baseline="0" noProof="0" dirty="0">
                <a:ln>
                  <a:noFill/>
                </a:ln>
                <a:solidFill>
                  <a:srgbClr val="FFFFFF"/>
                </a:solidFill>
                <a:effectLst/>
                <a:uLnTx/>
                <a:uFillTx/>
                <a:latin typeface="Segoe UI"/>
                <a:ea typeface="+mn-ea"/>
                <a:cs typeface="+mn-cs"/>
              </a:rPr>
              <a:t>Shared C# </a:t>
            </a:r>
            <a:r>
              <a:rPr lang="en-US" sz="3921" dirty="0">
                <a:solidFill>
                  <a:srgbClr val="FFFFFF"/>
                </a:solidFill>
                <a:latin typeface="Segoe UI"/>
              </a:rPr>
              <a:t>User Interface</a:t>
            </a:r>
            <a:endParaRPr kumimoji="0" lang="en-US" sz="3921"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1997" y="1189494"/>
            <a:ext cx="2585317" cy="4572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7924" y="1189494"/>
            <a:ext cx="2855863" cy="4572000"/>
          </a:xfrm>
          <a:prstGeom prst="rect">
            <a:avLst/>
          </a:prstGeom>
        </p:spPr>
      </p:pic>
      <p:pic>
        <p:nvPicPr>
          <p:cNvPr id="10" name="Picture 9"/>
          <p:cNvPicPr>
            <a:picLocks noChangeAspect="1"/>
          </p:cNvPicPr>
          <p:nvPr/>
        </p:nvPicPr>
        <p:blipFill>
          <a:blip r:embed="rId5"/>
          <a:stretch>
            <a:fillRect/>
          </a:stretch>
        </p:blipFill>
        <p:spPr>
          <a:xfrm>
            <a:off x="310896" y="1188720"/>
            <a:ext cx="5296735" cy="4572000"/>
          </a:xfrm>
          <a:prstGeom prst="rect">
            <a:avLst/>
          </a:prstGeom>
        </p:spPr>
      </p:pic>
      <p:sp>
        <p:nvSpPr>
          <p:cNvPr id="11" name="Rectangle 10"/>
          <p:cNvSpPr/>
          <p:nvPr/>
        </p:nvSpPr>
        <p:spPr>
          <a:xfrm>
            <a:off x="1007201" y="6309360"/>
            <a:ext cx="10177595" cy="548640"/>
          </a:xfrm>
          <a:prstGeom prst="rect">
            <a:avLst/>
          </a:prstGeom>
        </p:spPr>
        <p:txBody>
          <a:bodyPr wrap="square">
            <a:spAutoFit/>
          </a:bodyPr>
          <a:lstStyle/>
          <a:p>
            <a:r>
              <a:rPr lang="en-US" dirty="0">
                <a:hlinkClick r:id="rId6"/>
              </a:rPr>
              <a:t>blogs.msdn.microsoft.com/</a:t>
            </a:r>
            <a:r>
              <a:rPr lang="en-US" dirty="0" err="1">
                <a:hlinkClick r:id="rId6"/>
              </a:rPr>
              <a:t>visualstudio</a:t>
            </a:r>
            <a:r>
              <a:rPr lang="en-US" dirty="0">
                <a:hlinkClick r:id="rId6"/>
              </a:rPr>
              <a:t>/2015/02/24/introducing-the-</a:t>
            </a:r>
            <a:r>
              <a:rPr lang="en-US" dirty="0" err="1">
                <a:hlinkClick r:id="rId6"/>
              </a:rPr>
              <a:t>ui</a:t>
            </a:r>
            <a:r>
              <a:rPr lang="en-US" dirty="0">
                <a:hlinkClick r:id="rId6"/>
              </a:rPr>
              <a:t>-debugging-tools-for-</a:t>
            </a:r>
            <a:r>
              <a:rPr lang="en-US" dirty="0" err="1">
                <a:hlinkClick r:id="rId6"/>
              </a:rPr>
              <a:t>xaml</a:t>
            </a:r>
            <a:r>
              <a:rPr lang="en-US" dirty="0">
                <a:hlinkClick r:id="rId6"/>
              </a:rPr>
              <a:t>/</a:t>
            </a:r>
            <a:endParaRPr lang="en-US" dirty="0"/>
          </a:p>
        </p:txBody>
      </p:sp>
    </p:spTree>
    <p:extLst>
      <p:ext uri="{BB962C8B-B14F-4D97-AF65-F5344CB8AC3E}">
        <p14:creationId xmlns:p14="http://schemas.microsoft.com/office/powerpoint/2010/main" val="4080608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289957"/>
            <a:ext cx="11655840" cy="899537"/>
          </a:xfrm>
        </p:spPr>
        <p:txBody>
          <a:bodyPr/>
          <a:lstStyle/>
          <a:p>
            <a:r>
              <a:rPr lang="en-US" dirty="0"/>
              <a:t>Xamarin.Forms - 3 Native UIs, Same Code Base</a:t>
            </a:r>
          </a:p>
        </p:txBody>
      </p:sp>
      <p:grpSp>
        <p:nvGrpSpPr>
          <p:cNvPr id="3" name="Group 2"/>
          <p:cNvGrpSpPr/>
          <p:nvPr/>
        </p:nvGrpSpPr>
        <p:grpSpPr>
          <a:xfrm>
            <a:off x="2868474" y="1297071"/>
            <a:ext cx="6414365" cy="4296906"/>
            <a:chOff x="2790489" y="1444948"/>
            <a:chExt cx="6420837" cy="429690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24" name="Rectangle 23"/>
            <p:cNvSpPr/>
            <p:nvPr/>
          </p:nvSpPr>
          <p:spPr bwMode="auto">
            <a:xfrm>
              <a:off x="2790489" y="4370254"/>
              <a:ext cx="6407259" cy="1371600"/>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34" name="TextBox 33"/>
            <p:cNvSpPr txBox="1"/>
            <p:nvPr/>
          </p:nvSpPr>
          <p:spPr>
            <a:xfrm>
              <a:off x="2817643" y="2150169"/>
              <a:ext cx="2104077" cy="526199"/>
            </a:xfrm>
            <a:prstGeom prst="rect">
              <a:avLst/>
            </a:prstGeom>
            <a:noFill/>
          </p:spPr>
          <p:txBody>
            <a:bodyPr wrap="square" lIns="179285" tIns="143428" rIns="179285" bIns="143428" rtlCol="0">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mn-ea"/>
                  <a:cs typeface="+mn-cs"/>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00BBF1"/>
                  </a:solidFill>
                  <a:effectLst/>
                  <a:uLnTx/>
                  <a:uFillTx/>
                  <a:latin typeface="Segoe UI"/>
                  <a:ea typeface="Segoe UI" pitchFamily="34" charset="0"/>
                  <a:cs typeface="Segoe UI" pitchFamily="34" charset="0"/>
                </a:rPr>
                <a:t> </a:t>
              </a:r>
            </a:p>
          </p:txBody>
        </p:sp>
        <p:sp>
          <p:nvSpPr>
            <p:cNvPr id="42" name="TextBox 41"/>
            <p:cNvSpPr txBox="1"/>
            <p:nvPr/>
          </p:nvSpPr>
          <p:spPr>
            <a:xfrm>
              <a:off x="7107249" y="2150169"/>
              <a:ext cx="2104077" cy="531039"/>
            </a:xfrm>
            <a:prstGeom prst="rect">
              <a:avLst/>
            </a:prstGeom>
            <a:noFill/>
          </p:spPr>
          <p:txBody>
            <a:bodyPr wrap="square" lIns="179285" tIns="143428" rIns="179285" bIns="143428" rtlCol="0">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mn-ea"/>
                  <a:cs typeface="+mn-cs"/>
                </a:rPr>
                <a:t>Windows C# UI</a:t>
              </a:r>
            </a:p>
          </p:txBody>
        </p:sp>
        <p:sp>
          <p:nvSpPr>
            <p:cNvPr id="43" name="TextBox 42"/>
            <p:cNvSpPr txBox="1"/>
            <p:nvPr/>
          </p:nvSpPr>
          <p:spPr>
            <a:xfrm>
              <a:off x="4962445" y="2150169"/>
              <a:ext cx="2104077" cy="526199"/>
            </a:xfrm>
            <a:prstGeom prst="rect">
              <a:avLst/>
            </a:prstGeom>
            <a:noFill/>
          </p:spPr>
          <p:txBody>
            <a:bodyPr wrap="square" lIns="179285" tIns="143428" rIns="179285" bIns="143428" rtlCol="0">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mn-ea"/>
                  <a:cs typeface="+mn-cs"/>
                </a:rPr>
                <a:t>Android C# UI</a:t>
              </a:r>
            </a:p>
          </p:txBody>
        </p:sp>
        <p:sp>
          <p:nvSpPr>
            <p:cNvPr id="19" name="TextBox 18"/>
            <p:cNvSpPr txBox="1"/>
            <p:nvPr/>
          </p:nvSpPr>
          <p:spPr>
            <a:xfrm>
              <a:off x="2810855" y="4607432"/>
              <a:ext cx="6393683" cy="893110"/>
            </a:xfrm>
            <a:prstGeom prst="rect">
              <a:avLst/>
            </a:prstGeom>
            <a:noFill/>
          </p:spPr>
          <p:txBody>
            <a:bodyPr wrap="square" lIns="179285" tIns="143428" rIns="179285" bIns="143428" rtlCol="0">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3921" b="0" i="0" u="none" strike="noStrike" kern="1200" cap="none" spc="0" normalizeH="0" baseline="0" noProof="0" dirty="0">
                  <a:ln>
                    <a:noFill/>
                  </a:ln>
                  <a:solidFill>
                    <a:srgbClr val="FFFFFF"/>
                  </a:solidFill>
                  <a:effectLst/>
                  <a:uLnTx/>
                  <a:uFillTx/>
                  <a:latin typeface="Segoe UI"/>
                  <a:ea typeface="+mn-ea"/>
                  <a:cs typeface="+mn-cs"/>
                </a:rPr>
                <a:t>Shared C# </a:t>
              </a:r>
              <a:r>
                <a:rPr lang="en-US" sz="3921" dirty="0">
                  <a:solidFill>
                    <a:srgbClr val="FFFFFF"/>
                  </a:solidFill>
                  <a:latin typeface="Segoe UI"/>
                </a:rPr>
                <a:t>App Logic</a:t>
              </a:r>
              <a:endParaRPr kumimoji="0" lang="en-US" sz="3921"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31" name="Group 30"/>
            <p:cNvGrpSpPr/>
            <p:nvPr/>
          </p:nvGrpSpPr>
          <p:grpSpPr>
            <a:xfrm>
              <a:off x="3562935" y="1444948"/>
              <a:ext cx="613490" cy="613491"/>
              <a:chOff x="2057399" y="2725789"/>
              <a:chExt cx="1028699" cy="1028700"/>
            </a:xfrm>
          </p:grpSpPr>
          <p:sp>
            <p:nvSpPr>
              <p:cNvPr id="45" name="Oval 44"/>
              <p:cNvSpPr/>
              <p:nvPr/>
            </p:nvSpPr>
            <p:spPr bwMode="auto">
              <a:xfrm>
                <a:off x="2057399" y="2725789"/>
                <a:ext cx="1028699"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5707598" y="1444948"/>
              <a:ext cx="613490" cy="613491"/>
              <a:chOff x="3810000" y="3144890"/>
              <a:chExt cx="1028699" cy="1028700"/>
            </a:xfrm>
          </p:grpSpPr>
          <p:sp>
            <p:nvSpPr>
              <p:cNvPr id="41" name="Oval 40"/>
              <p:cNvSpPr/>
              <p:nvPr/>
            </p:nvSpPr>
            <p:spPr bwMode="auto">
              <a:xfrm>
                <a:off x="3810000" y="3144890"/>
                <a:ext cx="1028699"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7851596" y="1444948"/>
              <a:ext cx="613491" cy="613491"/>
              <a:chOff x="6083298" y="3144890"/>
              <a:chExt cx="1028699" cy="1028700"/>
            </a:xfrm>
          </p:grpSpPr>
          <p:sp>
            <p:nvSpPr>
              <p:cNvPr id="36" name="Oval 35"/>
              <p:cNvSpPr/>
              <p:nvPr/>
            </p:nvSpPr>
            <p:spPr bwMode="auto">
              <a:xfrm>
                <a:off x="6083298" y="3144890"/>
                <a:ext cx="1028699"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grpSp>
      <p:sp>
        <p:nvSpPr>
          <p:cNvPr id="25" name="Rectangle 24"/>
          <p:cNvSpPr/>
          <p:nvPr/>
        </p:nvSpPr>
        <p:spPr bwMode="auto">
          <a:xfrm>
            <a:off x="2861694" y="2699428"/>
            <a:ext cx="6400800" cy="1371600"/>
          </a:xfrm>
          <a:prstGeom prst="rect">
            <a:avLst/>
          </a:prstGeom>
          <a:solidFill>
            <a:srgbClr val="216BA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28" name="TextBox 27"/>
          <p:cNvSpPr txBox="1"/>
          <p:nvPr/>
        </p:nvSpPr>
        <p:spPr>
          <a:xfrm>
            <a:off x="2902380" y="2938673"/>
            <a:ext cx="6387239" cy="893110"/>
          </a:xfrm>
          <a:prstGeom prst="rect">
            <a:avLst/>
          </a:prstGeom>
          <a:noFill/>
        </p:spPr>
        <p:txBody>
          <a:bodyPr wrap="square" lIns="179285" tIns="143428" rIns="179285" bIns="143428" rtlCol="0">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3921" b="0" i="0" u="none" strike="noStrike" kern="1200" cap="none" spc="0" normalizeH="0" baseline="0" noProof="0" dirty="0">
                <a:ln>
                  <a:noFill/>
                </a:ln>
                <a:solidFill>
                  <a:srgbClr val="FFFFFF"/>
                </a:solidFill>
                <a:effectLst/>
                <a:uLnTx/>
                <a:uFillTx/>
                <a:latin typeface="Segoe UI"/>
                <a:ea typeface="+mn-ea"/>
                <a:cs typeface="+mn-cs"/>
              </a:rPr>
              <a:t>Shared C# </a:t>
            </a:r>
            <a:r>
              <a:rPr lang="en-US" sz="3921" dirty="0">
                <a:solidFill>
                  <a:srgbClr val="FFFFFF"/>
                </a:solidFill>
                <a:latin typeface="Segoe UI"/>
              </a:rPr>
              <a:t>User Interface</a:t>
            </a:r>
            <a:endParaRPr kumimoji="0" lang="en-US" sz="3921"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155846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dirty="0"/>
              <a:t>What About Data?</a:t>
            </a:r>
          </a:p>
        </p:txBody>
      </p:sp>
    </p:spTree>
    <p:extLst>
      <p:ext uri="{BB962C8B-B14F-4D97-AF65-F5344CB8AC3E}">
        <p14:creationId xmlns:p14="http://schemas.microsoft.com/office/powerpoint/2010/main" val="151663631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Async</a:t>
            </a:r>
            <a:r>
              <a:rPr lang="en-US" dirty="0"/>
              <a:t>/Await</a:t>
            </a:r>
          </a:p>
        </p:txBody>
      </p:sp>
      <p:sp>
        <p:nvSpPr>
          <p:cNvPr id="3" name="TextBox 2"/>
          <p:cNvSpPr txBox="1"/>
          <p:nvPr/>
        </p:nvSpPr>
        <p:spPr>
          <a:xfrm>
            <a:off x="1668828" y="5870419"/>
            <a:ext cx="8856663"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lumMod val="50000"/>
                  </a:srgbClr>
                </a:solidFill>
                <a:effectLst/>
                <a:uLnTx/>
                <a:uFillTx/>
                <a:latin typeface="Segoe UI"/>
                <a:ea typeface="+mn-ea"/>
                <a:cs typeface="Helvetica" panose="020B0604020202020204" pitchFamily="34" charset="0"/>
              </a:rPr>
              <a:t>Write Beautiful &amp; Maintainable Code</a:t>
            </a:r>
          </a:p>
        </p:txBody>
      </p:sp>
      <p:pic>
        <p:nvPicPr>
          <p:cNvPr id="4"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413763" y="1370684"/>
            <a:ext cx="7366794" cy="4342290"/>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493005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41" y="1635896"/>
            <a:ext cx="11653522" cy="2320642"/>
          </a:xfrm>
        </p:spPr>
        <p:txBody>
          <a:bodyPr/>
          <a:lstStyle/>
          <a:p>
            <a:r>
              <a:rPr lang="en-US" dirty="0" err="1"/>
              <a:t>Json.NET</a:t>
            </a:r>
            <a:r>
              <a:rPr lang="en-US" dirty="0"/>
              <a:t> offers simple conversations to/from JSON strings and .NET objects:</a:t>
            </a:r>
          </a:p>
        </p:txBody>
      </p:sp>
      <p:sp>
        <p:nvSpPr>
          <p:cNvPr id="3" name="Title 2"/>
          <p:cNvSpPr>
            <a:spLocks noGrp="1"/>
          </p:cNvSpPr>
          <p:nvPr>
            <p:ph type="title"/>
          </p:nvPr>
        </p:nvSpPr>
        <p:spPr/>
        <p:txBody>
          <a:bodyPr/>
          <a:lstStyle/>
          <a:p>
            <a:r>
              <a:rPr lang="en-US" dirty="0"/>
              <a:t>JSON Made Easy</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50183" y="3538024"/>
            <a:ext cx="8559293" cy="2229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721307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dirty="0"/>
              <a:t>Performance Tweaks</a:t>
            </a:r>
          </a:p>
        </p:txBody>
      </p:sp>
    </p:spTree>
    <p:extLst>
      <p:ext uri="{BB962C8B-B14F-4D97-AF65-F5344CB8AC3E}">
        <p14:creationId xmlns:p14="http://schemas.microsoft.com/office/powerpoint/2010/main" val="229806100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XAML Compilation</a:t>
            </a:r>
          </a:p>
        </p:txBody>
      </p:sp>
      <p:grpSp>
        <p:nvGrpSpPr>
          <p:cNvPr id="11" name="Group 10"/>
          <p:cNvGrpSpPr/>
          <p:nvPr/>
        </p:nvGrpSpPr>
        <p:grpSpPr>
          <a:xfrm>
            <a:off x="914399" y="1353420"/>
            <a:ext cx="10749309" cy="4780195"/>
            <a:chOff x="837288" y="2849977"/>
            <a:chExt cx="21885384" cy="9230259"/>
          </a:xfrm>
        </p:grpSpPr>
        <p:sp>
          <p:nvSpPr>
            <p:cNvPr id="4" name="Text Placeholder 2"/>
            <p:cNvSpPr txBox="1">
              <a:spLocks/>
            </p:cNvSpPr>
            <p:nvPr/>
          </p:nvSpPr>
          <p:spPr>
            <a:xfrm>
              <a:off x="2642175" y="2849977"/>
              <a:ext cx="4918300" cy="3551765"/>
            </a:xfrm>
            <a:prstGeom prst="rect">
              <a:avLst/>
            </a:prstGeom>
          </p:spPr>
          <p:txBody>
            <a:bodyPr vert="horz" wrap="square" lIns="286856" tIns="179285" rIns="286856" bIns="179285"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4800" b="0" i="0" u="none" strike="noStrike" kern="1200" cap="none" spc="0" normalizeH="0" baseline="0" noProof="0" dirty="0">
                  <a:ln>
                    <a:noFill/>
                  </a:ln>
                  <a:solidFill>
                    <a:srgbClr val="404040"/>
                  </a:solidFill>
                  <a:effectLst/>
                  <a:uLnTx/>
                  <a:uFillTx/>
                  <a:latin typeface="Segoe UI Light"/>
                  <a:ea typeface="+mn-ea"/>
                  <a:cs typeface="+mn-cs"/>
                </a:rPr>
                <a:t>XAML</a:t>
              </a:r>
            </a:p>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4800" b="0" i="0" u="none" strike="noStrike" kern="1200" cap="none" spc="0" normalizeH="0" baseline="0" noProof="0" dirty="0">
                <a:ln>
                  <a:noFill/>
                </a:ln>
                <a:solidFill>
                  <a:srgbClr val="404040"/>
                </a:solidFill>
                <a:effectLst/>
                <a:uLnTx/>
                <a:uFillTx/>
                <a:latin typeface="Segoe UI Light"/>
                <a:ea typeface="+mn-ea"/>
                <a:cs typeface="+mn-cs"/>
              </a:endParaRPr>
            </a:p>
          </p:txBody>
        </p:sp>
        <p:sp>
          <p:nvSpPr>
            <p:cNvPr id="5" name="Rectangle 4"/>
            <p:cNvSpPr/>
            <p:nvPr/>
          </p:nvSpPr>
          <p:spPr bwMode="auto">
            <a:xfrm>
              <a:off x="837288" y="8650852"/>
              <a:ext cx="21885384" cy="3429384"/>
            </a:xfrm>
            <a:prstGeom prst="rect">
              <a:avLst/>
            </a:prstGeom>
            <a:solidFill>
              <a:schemeClr val="tx1">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marL="0" marR="0" lvl="0" indent="0" algn="ctr" defTabSz="1828298"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Runtime</a:t>
              </a:r>
            </a:p>
          </p:txBody>
        </p:sp>
        <p:sp>
          <p:nvSpPr>
            <p:cNvPr id="6" name="Rectangle 5"/>
            <p:cNvSpPr/>
            <p:nvPr/>
          </p:nvSpPr>
          <p:spPr bwMode="auto">
            <a:xfrm>
              <a:off x="837288" y="4915744"/>
              <a:ext cx="21885382" cy="3436295"/>
            </a:xfrm>
            <a:prstGeom prst="rect">
              <a:avLst/>
            </a:prstGeom>
            <a:solidFill>
              <a:schemeClr val="accent4">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marL="0" marR="0" lvl="0" indent="0" algn="ctr" defTabSz="1828298"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Compile-time</a:t>
              </a:r>
            </a:p>
          </p:txBody>
        </p:sp>
        <p:sp>
          <p:nvSpPr>
            <p:cNvPr id="7" name="Rounded Rectangle 6"/>
            <p:cNvSpPr/>
            <p:nvPr/>
          </p:nvSpPr>
          <p:spPr bwMode="auto">
            <a:xfrm>
              <a:off x="1136095" y="9019227"/>
              <a:ext cx="6797241" cy="2167006"/>
            </a:xfrm>
            <a:prstGeom prst="roundRect">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marL="0" marR="0" lvl="0" indent="0" algn="ctr" defTabSz="1828298"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404040"/>
                  </a:solidFill>
                  <a:effectLst/>
                  <a:uLnTx/>
                  <a:uFillTx/>
                  <a:latin typeface="Segoe UI"/>
                  <a:ea typeface="+mn-ea"/>
                  <a:cs typeface="+mn-cs"/>
                </a:rPr>
                <a:t>Parsed and inflated</a:t>
              </a:r>
            </a:p>
          </p:txBody>
        </p:sp>
        <p:sp>
          <p:nvSpPr>
            <p:cNvPr id="8" name="Rounded Rectangle 7"/>
            <p:cNvSpPr/>
            <p:nvPr/>
          </p:nvSpPr>
          <p:spPr bwMode="auto">
            <a:xfrm>
              <a:off x="15757874" y="5802730"/>
              <a:ext cx="6593609" cy="2141014"/>
            </a:xfrm>
            <a:prstGeom prst="roundRect">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marL="0" marR="0" lvl="0" indent="0" algn="ctr" defTabSz="1828298"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404040"/>
                  </a:solidFill>
                  <a:effectLst/>
                  <a:uLnTx/>
                  <a:uFillTx/>
                  <a:latin typeface="Segoe UI"/>
                  <a:ea typeface="+mn-ea"/>
                  <a:cs typeface="+mn-cs"/>
                </a:rPr>
                <a:t>Parsed &amp; turned into IL</a:t>
              </a:r>
            </a:p>
          </p:txBody>
        </p:sp>
        <p:sp>
          <p:nvSpPr>
            <p:cNvPr id="9" name="Down Arrow 8"/>
            <p:cNvSpPr/>
            <p:nvPr/>
          </p:nvSpPr>
          <p:spPr bwMode="auto">
            <a:xfrm>
              <a:off x="17084986" y="8650851"/>
              <a:ext cx="2465168" cy="2646239"/>
            </a:xfrm>
            <a:prstGeom prst="downArrow">
              <a:avLst/>
            </a:prstGeom>
            <a:solidFill>
              <a:schemeClr val="accent5">
                <a:alpha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marL="0" marR="0" lvl="0" indent="0" algn="ctr" defTabSz="1828298" rtl="0" eaLnBrk="1" fontAlgn="base" latinLnBrk="0" hangingPunct="1">
                <a:lnSpc>
                  <a:spcPct val="100000"/>
                </a:lnSpc>
                <a:spcBef>
                  <a:spcPct val="0"/>
                </a:spcBef>
                <a:spcAft>
                  <a:spcPct val="0"/>
                </a:spcAft>
                <a:buClrTx/>
                <a:buSzTx/>
                <a:buFontTx/>
                <a:buNone/>
                <a:tabLst/>
                <a:defRPr/>
              </a:pPr>
              <a:endParaRPr kumimoji="0" lang="en-US" sz="392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 name="Down Arrow 9"/>
            <p:cNvSpPr/>
            <p:nvPr/>
          </p:nvSpPr>
          <p:spPr bwMode="auto">
            <a:xfrm>
              <a:off x="3694642" y="5612227"/>
              <a:ext cx="2465168" cy="2739815"/>
            </a:xfrm>
            <a:prstGeom prst="downArrow">
              <a:avLst/>
            </a:prstGeom>
            <a:solidFill>
              <a:schemeClr val="accent5">
                <a:alpha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marL="0" marR="0" lvl="0" indent="0" algn="ctr" defTabSz="1828298" rtl="0" eaLnBrk="1" fontAlgn="base" latinLnBrk="0" hangingPunct="1">
                <a:lnSpc>
                  <a:spcPct val="100000"/>
                </a:lnSpc>
                <a:spcBef>
                  <a:spcPct val="0"/>
                </a:spcBef>
                <a:spcAft>
                  <a:spcPct val="0"/>
                </a:spcAft>
                <a:buClrTx/>
                <a:buSzTx/>
                <a:buFontTx/>
                <a:buNone/>
                <a:tabLst/>
                <a:defRPr/>
              </a:pPr>
              <a:endParaRPr kumimoji="0" lang="en-US" sz="392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sp>
        <p:nvSpPr>
          <p:cNvPr id="12" name="Text Placeholder 2"/>
          <p:cNvSpPr txBox="1">
            <a:spLocks/>
          </p:cNvSpPr>
          <p:nvPr/>
        </p:nvSpPr>
        <p:spPr>
          <a:xfrm>
            <a:off x="8384148" y="1353420"/>
            <a:ext cx="2893452" cy="1839399"/>
          </a:xfrm>
          <a:prstGeom prst="rect">
            <a:avLst/>
          </a:prstGeom>
        </p:spPr>
        <p:txBody>
          <a:bodyPr vert="horz" wrap="square" lIns="286856" tIns="179285" rIns="286856" bIns="179285"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4800" b="0" i="0" u="none" strike="noStrike" kern="1200" cap="none" spc="0" normalizeH="0" baseline="0" noProof="0" dirty="0">
                <a:ln>
                  <a:noFill/>
                </a:ln>
                <a:solidFill>
                  <a:srgbClr val="404040"/>
                </a:solidFill>
                <a:effectLst/>
                <a:uLnTx/>
                <a:uFillTx/>
                <a:latin typeface="Segoe UI Light"/>
                <a:ea typeface="+mn-ea"/>
                <a:cs typeface="+mn-cs"/>
              </a:rPr>
              <a:t>XAMLC</a:t>
            </a:r>
          </a:p>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4800" b="0" i="0" u="none" strike="noStrike" kern="1200" cap="none" spc="0" normalizeH="0" baseline="0" noProof="0" dirty="0">
              <a:ln>
                <a:noFill/>
              </a:ln>
              <a:solidFill>
                <a:srgbClr val="404040"/>
              </a:solidFill>
              <a:effectLst/>
              <a:uLnTx/>
              <a:uFillTx/>
              <a:latin typeface="Segoe UI Light"/>
              <a:ea typeface="+mn-ea"/>
              <a:cs typeface="+mn-cs"/>
            </a:endParaRPr>
          </a:p>
        </p:txBody>
      </p:sp>
    </p:spTree>
    <p:extLst>
      <p:ext uri="{BB962C8B-B14F-4D97-AF65-F5344CB8AC3E}">
        <p14:creationId xmlns:p14="http://schemas.microsoft.com/office/powerpoint/2010/main" val="103589411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89511"/>
            <a:ext cx="11655840" cy="899665"/>
          </a:xfrm>
        </p:spPr>
        <p:txBody>
          <a:bodyPr/>
          <a:lstStyle/>
          <a:p>
            <a:r>
              <a:rPr lang="en-US" dirty="0"/>
              <a:t> Benefits of XAML Compilation</a:t>
            </a:r>
          </a:p>
        </p:txBody>
      </p:sp>
      <p:sp>
        <p:nvSpPr>
          <p:cNvPr id="9" name="Text Placeholder 18"/>
          <p:cNvSpPr txBox="1">
            <a:spLocks/>
          </p:cNvSpPr>
          <p:nvPr/>
        </p:nvSpPr>
        <p:spPr>
          <a:xfrm>
            <a:off x="363363" y="1308775"/>
            <a:ext cx="11467594" cy="3678861"/>
          </a:xfrm>
          <a:prstGeom prst="rect">
            <a:avLst/>
          </a:prstGeom>
        </p:spPr>
        <p:txBody>
          <a:bodyPr vert="horz" wrap="square" lIns="286856" tIns="179284" rIns="286856" bIns="179284"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4800" u="none" strike="noStrike" kern="1200" cap="none" spc="0" normalizeH="0" baseline="0" noProof="0" dirty="0">
                <a:ln>
                  <a:noFill/>
                </a:ln>
                <a:solidFill>
                  <a:srgbClr val="404040"/>
                </a:solidFill>
                <a:effectLst/>
                <a:uLnTx/>
                <a:uFillTx/>
                <a:latin typeface="+mj-lt"/>
                <a:ea typeface="Segoe UI" charset="0"/>
                <a:cs typeface="Myanmar Text" panose="020B0502040204020203" pitchFamily="34" charset="0"/>
              </a:rPr>
              <a:t>✓ Faster Loading</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4800" u="none" strike="noStrike" kern="1200" cap="none" spc="0" normalizeH="0" baseline="0" noProof="0" dirty="0">
                <a:ln>
                  <a:noFill/>
                </a:ln>
                <a:solidFill>
                  <a:srgbClr val="404040"/>
                </a:solidFill>
                <a:effectLst/>
                <a:uLnTx/>
                <a:uFillTx/>
                <a:latin typeface="+mj-lt"/>
                <a:ea typeface="Segoe UI" charset="0"/>
                <a:cs typeface="Myanmar Text" panose="020B0502040204020203" pitchFamily="34" charset="0"/>
              </a:rPr>
              <a:t>✓ Smaller App Size</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4800" u="none" strike="noStrike" kern="1200" cap="none" spc="0" normalizeH="0" baseline="0" noProof="0" dirty="0">
                <a:ln>
                  <a:noFill/>
                </a:ln>
                <a:solidFill>
                  <a:srgbClr val="404040"/>
                </a:solidFill>
                <a:effectLst/>
                <a:uLnTx/>
                <a:uFillTx/>
                <a:latin typeface="+mj-lt"/>
                <a:ea typeface="Segoe UI" charset="0"/>
                <a:cs typeface="Myanmar Text" panose="020B0502040204020203" pitchFamily="34" charset="0"/>
              </a:rPr>
              <a:t>✓ See XAML errors at build time</a:t>
            </a:r>
          </a:p>
          <a:p>
            <a:pPr marL="0" lvl="0" indent="0"/>
            <a:r>
              <a:rPr lang="en-US" sz="4800" dirty="0">
                <a:solidFill>
                  <a:srgbClr val="404040"/>
                </a:solidFill>
                <a:latin typeface="+mj-lt"/>
                <a:ea typeface="Segoe UI" charset="0"/>
                <a:cs typeface="Myanmar Text" panose="020B0502040204020203" pitchFamily="34" charset="0"/>
              </a:rPr>
              <a:t>✓ Easy to implement (add 1 attribute)</a:t>
            </a:r>
            <a:endParaRPr kumimoji="0" lang="en-US" sz="4800" u="none" strike="noStrike" kern="1200" cap="none" spc="0" normalizeH="0" baseline="0" noProof="0" dirty="0">
              <a:ln>
                <a:noFill/>
              </a:ln>
              <a:solidFill>
                <a:srgbClr val="404040"/>
              </a:solidFill>
              <a:effectLst/>
              <a:uLnTx/>
              <a:uFillTx/>
              <a:latin typeface="+mj-lt"/>
              <a:ea typeface="Segoe UI" charset="0"/>
              <a:cs typeface="Myanmar Text" panose="020B0502040204020203" pitchFamily="34"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4800" b="0" i="0" u="none" strike="noStrike" kern="1200" cap="none" spc="0" normalizeH="0" baseline="0" noProof="0" dirty="0">
              <a:ln>
                <a:noFill/>
              </a:ln>
              <a:solidFill>
                <a:srgbClr val="404040"/>
              </a:solidFill>
              <a:effectLst/>
              <a:uLnTx/>
              <a:uFillTx/>
              <a:latin typeface="Segoe UI" charset="0"/>
              <a:ea typeface="Segoe UI" charset="0"/>
              <a:cs typeface="Segoe UI"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4800" b="0" i="0" u="none" strike="noStrike" kern="1200" cap="none" spc="0" normalizeH="0" baseline="0" noProof="0" dirty="0">
              <a:ln>
                <a:noFill/>
              </a:ln>
              <a:solidFill>
                <a:srgbClr val="404040"/>
              </a:solidFill>
              <a:effectLst/>
              <a:uLnTx/>
              <a:uFillTx/>
              <a:latin typeface="Segoe UI" charset="0"/>
              <a:ea typeface="Segoe UI" charset="0"/>
              <a:cs typeface="Segoe UI" charset="0"/>
            </a:endParaRPr>
          </a:p>
        </p:txBody>
      </p:sp>
      <p:sp>
        <p:nvSpPr>
          <p:cNvPr id="4" name="TextBox 3"/>
          <p:cNvSpPr txBox="1"/>
          <p:nvPr/>
        </p:nvSpPr>
        <p:spPr>
          <a:xfrm>
            <a:off x="2908530" y="6313235"/>
            <a:ext cx="6377259"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hlinkClick r:id="rId3"/>
              </a:rPr>
              <a:t>developer.xamarin.com/guides/</a:t>
            </a:r>
            <a:r>
              <a:rPr lang="en-US" dirty="0" err="1">
                <a:gradFill>
                  <a:gsLst>
                    <a:gs pos="2917">
                      <a:schemeClr val="tx1"/>
                    </a:gs>
                    <a:gs pos="30000">
                      <a:schemeClr val="tx1"/>
                    </a:gs>
                  </a:gsLst>
                  <a:lin ang="5400000" scaled="0"/>
                </a:gradFill>
                <a:hlinkClick r:id="rId3"/>
              </a:rPr>
              <a:t>xamarin</a:t>
            </a:r>
            <a:r>
              <a:rPr lang="en-US" dirty="0">
                <a:gradFill>
                  <a:gsLst>
                    <a:gs pos="2917">
                      <a:schemeClr val="tx1"/>
                    </a:gs>
                    <a:gs pos="30000">
                      <a:schemeClr val="tx1"/>
                    </a:gs>
                  </a:gsLst>
                  <a:lin ang="5400000" scaled="0"/>
                </a:gradFill>
                <a:hlinkClick r:id="rId3"/>
              </a:rPr>
              <a:t>-forms/</a:t>
            </a:r>
            <a:r>
              <a:rPr lang="en-US" dirty="0" err="1">
                <a:gradFill>
                  <a:gsLst>
                    <a:gs pos="2917">
                      <a:schemeClr val="tx1"/>
                    </a:gs>
                    <a:gs pos="30000">
                      <a:schemeClr val="tx1"/>
                    </a:gs>
                  </a:gsLst>
                  <a:lin ang="5400000" scaled="0"/>
                </a:gradFill>
                <a:hlinkClick r:id="rId3"/>
              </a:rPr>
              <a:t>xaml</a:t>
            </a:r>
            <a:r>
              <a:rPr lang="en-US" dirty="0">
                <a:gradFill>
                  <a:gsLst>
                    <a:gs pos="2917">
                      <a:schemeClr val="tx1"/>
                    </a:gs>
                    <a:gs pos="30000">
                      <a:schemeClr val="tx1"/>
                    </a:gs>
                  </a:gsLst>
                  <a:lin ang="5400000" scaled="0"/>
                </a:gradFill>
                <a:hlinkClick r:id="rId3"/>
              </a:rPr>
              <a:t>/</a:t>
            </a:r>
            <a:r>
              <a:rPr lang="en-US" dirty="0" err="1">
                <a:gradFill>
                  <a:gsLst>
                    <a:gs pos="2917">
                      <a:schemeClr val="tx1"/>
                    </a:gs>
                    <a:gs pos="30000">
                      <a:schemeClr val="tx1"/>
                    </a:gs>
                  </a:gsLst>
                  <a:lin ang="5400000" scaled="0"/>
                </a:gradFill>
                <a:hlinkClick r:id="rId3"/>
              </a:rPr>
              <a:t>xamlc</a:t>
            </a:r>
            <a:r>
              <a:rPr lang="en-US" dirty="0">
                <a:gradFill>
                  <a:gsLst>
                    <a:gs pos="2917">
                      <a:schemeClr val="tx1"/>
                    </a:gs>
                    <a:gs pos="30000">
                      <a:schemeClr val="tx1"/>
                    </a:gs>
                  </a:gsLst>
                  <a:lin ang="5400000" scaled="0"/>
                </a:gradFill>
                <a:hlinkClick r:id="rId3"/>
              </a:rPr>
              <a:t>/</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14680125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ListView</a:t>
            </a:r>
            <a:r>
              <a:rPr lang="en-US" dirty="0"/>
              <a:t> </a:t>
            </a:r>
            <a:r>
              <a:rPr lang="en-US" dirty="0" err="1"/>
              <a:t>CachingStrategy</a:t>
            </a:r>
            <a:endParaRPr lang="en-US" dirty="0"/>
          </a:p>
        </p:txBody>
      </p:sp>
      <p:pic>
        <p:nvPicPr>
          <p:cNvPr id="8" name="Picture 7" descr="Screen Shot 2016-03-07 at 5.13.31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25148" y="1447187"/>
            <a:ext cx="8557180" cy="3234673"/>
          </a:xfrm>
          <a:prstGeom prst="rect">
            <a:avLst/>
          </a:prstGeom>
        </p:spPr>
      </p:pic>
      <p:sp>
        <p:nvSpPr>
          <p:cNvPr id="9" name="Text Placeholder 18"/>
          <p:cNvSpPr txBox="1">
            <a:spLocks/>
          </p:cNvSpPr>
          <p:nvPr/>
        </p:nvSpPr>
        <p:spPr>
          <a:xfrm>
            <a:off x="631642" y="4939872"/>
            <a:ext cx="11467594" cy="1917142"/>
          </a:xfrm>
          <a:prstGeom prst="rect">
            <a:avLst/>
          </a:prstGeom>
        </p:spPr>
        <p:txBody>
          <a:bodyPr vert="horz" wrap="square" lIns="286856" tIns="179284" rIns="286856" bIns="179284"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solidFill>
                  <a:srgbClr val="404040"/>
                </a:solidFill>
                <a:effectLst/>
                <a:uLnTx/>
                <a:uFillTx/>
                <a:latin typeface="Segoe UI" charset="0"/>
                <a:ea typeface="Segoe UI" charset="0"/>
                <a:cs typeface="Segoe UI" charset="0"/>
              </a:rPr>
              <a:t>✓ Improves scrolling performance</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solidFill>
                  <a:srgbClr val="404040"/>
                </a:solidFill>
                <a:effectLst/>
                <a:uLnTx/>
                <a:uFillTx/>
                <a:latin typeface="Segoe UI" charset="0"/>
                <a:ea typeface="Segoe UI" charset="0"/>
                <a:cs typeface="Segoe UI" charset="0"/>
              </a:rPr>
              <a:t>✓ Old behavior is currently the default (but likely to change)</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200" b="0" i="0" u="none" strike="noStrike" kern="1200" cap="none" spc="0" normalizeH="0" baseline="0" noProof="0" dirty="0">
              <a:ln>
                <a:noFill/>
              </a:ln>
              <a:solidFill>
                <a:srgbClr val="404040"/>
              </a:solidFill>
              <a:effectLst/>
              <a:uLnTx/>
              <a:uFillTx/>
              <a:latin typeface="Segoe UI" charset="0"/>
              <a:ea typeface="Segoe UI" charset="0"/>
              <a:cs typeface="Segoe UI"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200" b="0" i="0" u="none" strike="noStrike" kern="1200" cap="none" spc="0" normalizeH="0" baseline="0" noProof="0" dirty="0">
              <a:ln>
                <a:noFill/>
              </a:ln>
              <a:solidFill>
                <a:srgbClr val="404040"/>
              </a:solidFill>
              <a:effectLst/>
              <a:uLnTx/>
              <a:uFillTx/>
              <a:latin typeface="Segoe UI" charset="0"/>
              <a:ea typeface="Segoe UI" charset="0"/>
              <a:cs typeface="Segoe UI" charset="0"/>
            </a:endParaRPr>
          </a:p>
        </p:txBody>
      </p:sp>
    </p:spTree>
    <p:extLst>
      <p:ext uri="{BB962C8B-B14F-4D97-AF65-F5344CB8AC3E}">
        <p14:creationId xmlns:p14="http://schemas.microsoft.com/office/powerpoint/2010/main" val="227021597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dirty="0"/>
              <a:t>Third-Party Libraries and Controls</a:t>
            </a:r>
          </a:p>
        </p:txBody>
      </p:sp>
    </p:spTree>
    <p:extLst>
      <p:ext uri="{BB962C8B-B14F-4D97-AF65-F5344CB8AC3E}">
        <p14:creationId xmlns:p14="http://schemas.microsoft.com/office/powerpoint/2010/main" val="237228686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7346" y="1041608"/>
            <a:ext cx="3801463" cy="1552632"/>
          </a:xfrm>
        </p:spPr>
        <p:txBody>
          <a:bodyPr/>
          <a:lstStyle/>
          <a:p>
            <a:r>
              <a:rPr lang="en-US" dirty="0"/>
              <a:t>Platform</a:t>
            </a:r>
            <a:br>
              <a:rPr lang="en-US" dirty="0"/>
            </a:br>
            <a:r>
              <a:rPr lang="en-US" dirty="0"/>
              <a:t>Specific Code</a:t>
            </a:r>
          </a:p>
        </p:txBody>
      </p:sp>
      <p:sp>
        <p:nvSpPr>
          <p:cNvPr id="44" name="Text Placeholder 18"/>
          <p:cNvSpPr txBox="1">
            <a:spLocks/>
          </p:cNvSpPr>
          <p:nvPr/>
        </p:nvSpPr>
        <p:spPr>
          <a:xfrm>
            <a:off x="7207346" y="3087407"/>
            <a:ext cx="3974837" cy="2238381"/>
          </a:xfrm>
          <a:prstGeom prst="rect">
            <a:avLst/>
          </a:prstGeom>
        </p:spPr>
        <p:txBody>
          <a:bodyPr vert="horz" wrap="square" lIns="143428" tIns="89642" rIns="143428" bIns="89642"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745" b="0" i="0" u="none" strike="noStrike" kern="1200" cap="none" spc="0" normalizeH="0" baseline="0" noProof="0" dirty="0">
                <a:ln>
                  <a:noFill/>
                </a:ln>
                <a:solidFill>
                  <a:srgbClr val="404040"/>
                </a:solidFill>
                <a:effectLst/>
                <a:uLnTx/>
                <a:uFillTx/>
                <a:latin typeface="Segoe UI Light"/>
                <a:ea typeface="+mj-ea"/>
                <a:cs typeface="+mj-cs"/>
              </a:rPr>
              <a:t>What if we didn’t have to write this code?</a:t>
            </a:r>
            <a:br>
              <a:rPr kumimoji="0" lang="en-US" sz="2745" b="0" i="0" u="none" strike="noStrike" kern="1200" cap="none" spc="0" normalizeH="0" baseline="0" noProof="0" dirty="0">
                <a:ln>
                  <a:noFill/>
                </a:ln>
                <a:solidFill>
                  <a:srgbClr val="404040"/>
                </a:solidFill>
                <a:effectLst/>
                <a:uLnTx/>
                <a:uFillTx/>
                <a:latin typeface="Segoe UI Light"/>
                <a:ea typeface="+mj-ea"/>
                <a:cs typeface="+mj-cs"/>
              </a:rPr>
            </a:br>
            <a:endParaRPr kumimoji="0" lang="en-US" sz="2745" b="0" i="0" u="none" strike="noStrike" kern="1200" cap="none" spc="0" normalizeH="0" baseline="0" noProof="0" dirty="0">
              <a:ln>
                <a:noFill/>
              </a:ln>
              <a:solidFill>
                <a:srgbClr val="404040"/>
              </a:solidFill>
              <a:effectLst/>
              <a:uLnTx/>
              <a:uFillTx/>
              <a:latin typeface="Segoe UI Light"/>
              <a:ea typeface="+mj-ea"/>
              <a:cs typeface="+mj-cs"/>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745" b="0" i="0" u="none" strike="noStrike" kern="1200" cap="none" spc="0" normalizeH="0" baseline="0" noProof="0" dirty="0">
                <a:ln>
                  <a:noFill/>
                </a:ln>
                <a:solidFill>
                  <a:srgbClr val="404040"/>
                </a:solidFill>
                <a:effectLst/>
                <a:uLnTx/>
                <a:uFillTx/>
                <a:latin typeface="Segoe UI Light"/>
                <a:ea typeface="+mj-ea"/>
                <a:cs typeface="+mj-cs"/>
              </a:rPr>
              <a:t>What if we could access it from shared code?</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745" b="0" i="0" u="none" strike="noStrike" kern="1200" cap="none" spc="0" normalizeH="0" baseline="0" noProof="0" dirty="0">
              <a:ln>
                <a:noFill/>
              </a:ln>
              <a:solidFill>
                <a:srgbClr val="404040"/>
              </a:solidFill>
              <a:effectLst/>
              <a:uLnTx/>
              <a:uFillTx/>
              <a:latin typeface="Segoe UI Light"/>
              <a:ea typeface="+mj-ea"/>
              <a:cs typeface="+mj-cs"/>
            </a:endParaRPr>
          </a:p>
        </p:txBody>
      </p:sp>
      <p:grpSp>
        <p:nvGrpSpPr>
          <p:cNvPr id="27" name="Group 26"/>
          <p:cNvGrpSpPr/>
          <p:nvPr/>
        </p:nvGrpSpPr>
        <p:grpSpPr>
          <a:xfrm>
            <a:off x="698682" y="1217371"/>
            <a:ext cx="6082875" cy="4372353"/>
            <a:chOff x="999919" y="1803013"/>
            <a:chExt cx="5177336" cy="3721453"/>
          </a:xfrm>
        </p:grpSpPr>
        <p:grpSp>
          <p:nvGrpSpPr>
            <p:cNvPr id="28" name="Group 27"/>
            <p:cNvGrpSpPr/>
            <p:nvPr/>
          </p:nvGrpSpPr>
          <p:grpSpPr>
            <a:xfrm>
              <a:off x="999919" y="2547632"/>
              <a:ext cx="5177336" cy="2976834"/>
              <a:chOff x="2819400" y="2108200"/>
              <a:chExt cx="5994400" cy="413529"/>
            </a:xfrm>
          </p:grpSpPr>
          <p:sp>
            <p:nvSpPr>
              <p:cNvPr id="57" name="Rectangle 56"/>
              <p:cNvSpPr/>
              <p:nvPr/>
            </p:nvSpPr>
            <p:spPr bwMode="auto">
              <a:xfrm>
                <a:off x="2819400" y="2108200"/>
                <a:ext cx="1981200" cy="413529"/>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58" name="Rectangle 57"/>
              <p:cNvSpPr/>
              <p:nvPr/>
            </p:nvSpPr>
            <p:spPr bwMode="auto">
              <a:xfrm>
                <a:off x="4826000" y="2108200"/>
                <a:ext cx="1981200" cy="413529"/>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59" name="Rectangle 58"/>
              <p:cNvSpPr/>
              <p:nvPr/>
            </p:nvSpPr>
            <p:spPr bwMode="auto">
              <a:xfrm>
                <a:off x="6832600" y="2108200"/>
                <a:ext cx="1981200" cy="413529"/>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00BBF1"/>
                    </a:solidFill>
                    <a:effectLst/>
                    <a:uLnTx/>
                    <a:uFillTx/>
                    <a:latin typeface="Segoe UI"/>
                    <a:ea typeface="Segoe UI" pitchFamily="34" charset="0"/>
                    <a:cs typeface="Segoe UI" pitchFamily="34" charset="0"/>
                  </a:rPr>
                  <a:t> </a:t>
                </a:r>
              </a:p>
            </p:txBody>
          </p:sp>
        </p:grpSp>
        <p:grpSp>
          <p:nvGrpSpPr>
            <p:cNvPr id="31" name="Group 30"/>
            <p:cNvGrpSpPr/>
            <p:nvPr/>
          </p:nvGrpSpPr>
          <p:grpSpPr>
            <a:xfrm>
              <a:off x="1552141" y="1803013"/>
              <a:ext cx="4056230" cy="615789"/>
              <a:chOff x="1583263" y="1838670"/>
              <a:chExt cx="4137565" cy="628137"/>
            </a:xfrm>
          </p:grpSpPr>
          <p:grpSp>
            <p:nvGrpSpPr>
              <p:cNvPr id="38" name="Group 37"/>
              <p:cNvGrpSpPr/>
              <p:nvPr/>
            </p:nvGrpSpPr>
            <p:grpSpPr>
              <a:xfrm>
                <a:off x="1583263" y="1841014"/>
                <a:ext cx="625793" cy="625793"/>
                <a:chOff x="2405337" y="2654300"/>
                <a:chExt cx="1028700" cy="1028700"/>
              </a:xfrm>
            </p:grpSpPr>
            <p:sp>
              <p:nvSpPr>
                <p:cNvPr id="55" name="Oval 54"/>
                <p:cNvSpPr/>
                <p:nvPr/>
              </p:nvSpPr>
              <p:spPr bwMode="auto">
                <a:xfrm>
                  <a:off x="2405337"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55"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667040" y="2866641"/>
                  <a:ext cx="468069" cy="523137"/>
                </a:xfrm>
                <a:prstGeom prst="rect">
                  <a:avLst/>
                </a:prstGeom>
              </p:spPr>
            </p:pic>
          </p:grpSp>
          <p:grpSp>
            <p:nvGrpSpPr>
              <p:cNvPr id="39" name="Group 38"/>
              <p:cNvGrpSpPr/>
              <p:nvPr/>
            </p:nvGrpSpPr>
            <p:grpSpPr>
              <a:xfrm>
                <a:off x="3357681" y="1838670"/>
                <a:ext cx="625793" cy="625793"/>
                <a:chOff x="4412556" y="3073400"/>
                <a:chExt cx="1028700" cy="1028700"/>
              </a:xfrm>
            </p:grpSpPr>
            <p:sp>
              <p:nvSpPr>
                <p:cNvPr id="43" name="Oval 42"/>
                <p:cNvSpPr/>
                <p:nvPr/>
              </p:nvSpPr>
              <p:spPr bwMode="auto">
                <a:xfrm>
                  <a:off x="4412556"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5" name="Picture 44"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99894" y="3331369"/>
                  <a:ext cx="434975" cy="500220"/>
                </a:xfrm>
                <a:prstGeom prst="rect">
                  <a:avLst/>
                </a:prstGeom>
              </p:spPr>
            </p:pic>
          </p:grpSp>
          <p:grpSp>
            <p:nvGrpSpPr>
              <p:cNvPr id="40" name="Group 39"/>
              <p:cNvGrpSpPr/>
              <p:nvPr/>
            </p:nvGrpSpPr>
            <p:grpSpPr>
              <a:xfrm>
                <a:off x="5095034" y="1838670"/>
                <a:ext cx="625794" cy="625793"/>
                <a:chOff x="6990570" y="3073400"/>
                <a:chExt cx="1028701" cy="1028700"/>
              </a:xfrm>
            </p:grpSpPr>
            <p:sp>
              <p:nvSpPr>
                <p:cNvPr id="41" name="Oval 40"/>
                <p:cNvSpPr/>
                <p:nvPr/>
              </p:nvSpPr>
              <p:spPr bwMode="auto">
                <a:xfrm>
                  <a:off x="6990570" y="3073400"/>
                  <a:ext cx="1028701"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2" name="Picture 41"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273157" y="3365500"/>
                  <a:ext cx="466044" cy="434975"/>
                </a:xfrm>
                <a:prstGeom prst="rect">
                  <a:avLst/>
                </a:prstGeom>
              </p:spPr>
            </p:pic>
          </p:grpSp>
        </p:grpSp>
        <p:sp>
          <p:nvSpPr>
            <p:cNvPr id="32" name="TextBox 31"/>
            <p:cNvSpPr txBox="1"/>
            <p:nvPr/>
          </p:nvSpPr>
          <p:spPr>
            <a:xfrm>
              <a:off x="1009461" y="2609179"/>
              <a:ext cx="1701611" cy="587083"/>
            </a:xfrm>
            <a:prstGeom prst="rect">
              <a:avLst/>
            </a:prstGeom>
            <a:noFill/>
          </p:spPr>
          <p:txBody>
            <a:bodyPr wrap="square" lIns="179285" tIns="143428" rIns="179285" bIns="143428" rtlCol="0">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2600" b="0" i="0" u="none" strike="noStrike" kern="1200" cap="none" spc="0" normalizeH="0" baseline="0" noProof="0" dirty="0">
                  <a:ln>
                    <a:noFill/>
                  </a:ln>
                  <a:solidFill>
                    <a:srgbClr val="FFFFFF"/>
                  </a:solidFill>
                  <a:effectLst/>
                  <a:uLnTx/>
                  <a:uFillTx/>
                  <a:latin typeface="Segoe UI"/>
                  <a:ea typeface="+mn-ea"/>
                  <a:cs typeface="+mn-cs"/>
                </a:rPr>
                <a:t>UI+APIs</a:t>
              </a:r>
            </a:p>
          </p:txBody>
        </p:sp>
        <p:sp>
          <p:nvSpPr>
            <p:cNvPr id="33" name="TextBox 32"/>
            <p:cNvSpPr txBox="1"/>
            <p:nvPr/>
          </p:nvSpPr>
          <p:spPr>
            <a:xfrm>
              <a:off x="4444163" y="2609179"/>
              <a:ext cx="1733092" cy="587083"/>
            </a:xfrm>
            <a:prstGeom prst="rect">
              <a:avLst/>
            </a:prstGeom>
            <a:noFill/>
          </p:spPr>
          <p:txBody>
            <a:bodyPr wrap="square" lIns="179285" tIns="143428" rIns="179285" bIns="143428" rtlCol="0">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2600" b="0" i="0" u="none" strike="noStrike" kern="1200" cap="none" spc="0" normalizeH="0" baseline="0" noProof="0" dirty="0">
                  <a:ln>
                    <a:noFill/>
                  </a:ln>
                  <a:solidFill>
                    <a:srgbClr val="FFFFFF"/>
                  </a:solidFill>
                  <a:effectLst/>
                  <a:uLnTx/>
                  <a:uFillTx/>
                  <a:latin typeface="Segoe UI"/>
                  <a:ea typeface="+mn-ea"/>
                  <a:cs typeface="+mn-cs"/>
                </a:rPr>
                <a:t>UI + APIs</a:t>
              </a:r>
            </a:p>
          </p:txBody>
        </p:sp>
        <p:sp>
          <p:nvSpPr>
            <p:cNvPr id="34" name="TextBox 33"/>
            <p:cNvSpPr txBox="1"/>
            <p:nvPr/>
          </p:nvSpPr>
          <p:spPr>
            <a:xfrm>
              <a:off x="2733010" y="2609177"/>
              <a:ext cx="1711153" cy="587083"/>
            </a:xfrm>
            <a:prstGeom prst="rect">
              <a:avLst/>
            </a:prstGeom>
            <a:noFill/>
          </p:spPr>
          <p:txBody>
            <a:bodyPr wrap="square" lIns="179285" tIns="143428" rIns="179285" bIns="143428" rtlCol="0">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2600" b="0" i="0" u="none" strike="noStrike" kern="1200" cap="none" spc="0" normalizeH="0" baseline="0" noProof="0" dirty="0">
                  <a:ln>
                    <a:noFill/>
                  </a:ln>
                  <a:solidFill>
                    <a:srgbClr val="FFFFFF"/>
                  </a:solidFill>
                  <a:effectLst/>
                  <a:uLnTx/>
                  <a:uFillTx/>
                  <a:latin typeface="Segoe UI"/>
                  <a:ea typeface="+mn-ea"/>
                  <a:cs typeface="+mn-cs"/>
                </a:rPr>
                <a:t>UI + APIs</a:t>
              </a:r>
            </a:p>
          </p:txBody>
        </p:sp>
        <p:sp>
          <p:nvSpPr>
            <p:cNvPr id="35" name="TextBox 34"/>
            <p:cNvSpPr txBox="1"/>
            <p:nvPr/>
          </p:nvSpPr>
          <p:spPr>
            <a:xfrm>
              <a:off x="1042562" y="3344613"/>
              <a:ext cx="1642925" cy="1936171"/>
            </a:xfrm>
            <a:prstGeom prst="rect">
              <a:avLst/>
            </a:prstGeom>
            <a:noFill/>
          </p:spPr>
          <p:txBody>
            <a:bodyPr wrap="square" lIns="179285" tIns="143428" rIns="179285" bIns="143428" rtlCol="0">
              <a:spAutoFit/>
            </a:bodyPr>
            <a:lstStyle/>
            <a:p>
              <a:pPr marL="0" marR="0" lvl="0" indent="0" algn="l" defTabSz="914102" rtl="0" eaLnBrk="1" fontAlgn="base" latinLnBrk="0" hangingPunct="1">
                <a:lnSpc>
                  <a:spcPct val="12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Battery</a:t>
              </a:r>
            </a:p>
            <a:p>
              <a:pPr marL="0" marR="0" lvl="0" indent="0" algn="l" defTabSz="914102" rtl="0" eaLnBrk="1" fontAlgn="base" latinLnBrk="0" hangingPunct="1">
                <a:lnSpc>
                  <a:spcPct val="12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GPS</a:t>
              </a:r>
            </a:p>
            <a:p>
              <a:pPr marL="0" marR="0" lvl="0" indent="0" algn="l" defTabSz="914102" rtl="0" eaLnBrk="1" fontAlgn="base" latinLnBrk="0" hangingPunct="1">
                <a:lnSpc>
                  <a:spcPct val="12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Lights</a:t>
              </a:r>
            </a:p>
            <a:p>
              <a:pPr marL="0" marR="0" lvl="0" indent="0" algn="l" defTabSz="914102" rtl="0" eaLnBrk="1" fontAlgn="base" latinLnBrk="0" hangingPunct="1">
                <a:lnSpc>
                  <a:spcPct val="12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Notifications</a:t>
              </a:r>
            </a:p>
            <a:p>
              <a:pPr marL="0" marR="0" lvl="0" indent="0" algn="l" defTabSz="914102" rtl="0" eaLnBrk="1" fontAlgn="base" latinLnBrk="0" hangingPunct="1">
                <a:lnSpc>
                  <a:spcPct val="12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Settings</a:t>
              </a:r>
            </a:p>
            <a:p>
              <a:pPr marL="0" marR="0" lvl="0" indent="0" algn="l" defTabSz="914102" rtl="0" eaLnBrk="1" fontAlgn="base" latinLnBrk="0" hangingPunct="1">
                <a:lnSpc>
                  <a:spcPct val="12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Text To Speech</a:t>
              </a:r>
            </a:p>
          </p:txBody>
        </p:sp>
        <p:sp>
          <p:nvSpPr>
            <p:cNvPr id="36" name="TextBox 35"/>
            <p:cNvSpPr txBox="1"/>
            <p:nvPr/>
          </p:nvSpPr>
          <p:spPr>
            <a:xfrm>
              <a:off x="2785590" y="3344613"/>
              <a:ext cx="1596994" cy="1936171"/>
            </a:xfrm>
            <a:prstGeom prst="rect">
              <a:avLst/>
            </a:prstGeom>
            <a:noFill/>
          </p:spPr>
          <p:txBody>
            <a:bodyPr wrap="square" lIns="179285" tIns="143428" rIns="179285" bIns="143428" rtlCol="0">
              <a:spAutoFit/>
            </a:bodyPr>
            <a:lstStyle/>
            <a:p>
              <a:pPr marL="0" marR="0" lvl="0" indent="0" algn="l" defTabSz="914102" rtl="0" eaLnBrk="1" fontAlgn="base" latinLnBrk="0" hangingPunct="1">
                <a:lnSpc>
                  <a:spcPct val="12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Battery</a:t>
              </a:r>
            </a:p>
            <a:p>
              <a:pPr marL="0" marR="0" lvl="0" indent="0" algn="l" defTabSz="914102" rtl="0" eaLnBrk="1" fontAlgn="base" latinLnBrk="0" hangingPunct="1">
                <a:lnSpc>
                  <a:spcPct val="12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GPS</a:t>
              </a:r>
            </a:p>
            <a:p>
              <a:pPr marL="0" marR="0" lvl="0" indent="0" algn="l" defTabSz="914102" rtl="0" eaLnBrk="1" fontAlgn="base" latinLnBrk="0" hangingPunct="1">
                <a:lnSpc>
                  <a:spcPct val="12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Lights</a:t>
              </a:r>
            </a:p>
            <a:p>
              <a:pPr marL="0" marR="0" lvl="0" indent="0" algn="l" defTabSz="914102" rtl="0" eaLnBrk="1" fontAlgn="base" latinLnBrk="0" hangingPunct="1">
                <a:lnSpc>
                  <a:spcPct val="12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Notifications</a:t>
              </a:r>
            </a:p>
            <a:p>
              <a:pPr marL="0" marR="0" lvl="0" indent="0" algn="l" defTabSz="914102" rtl="0" eaLnBrk="1" fontAlgn="base" latinLnBrk="0" hangingPunct="1">
                <a:lnSpc>
                  <a:spcPct val="12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Settings</a:t>
              </a:r>
            </a:p>
            <a:p>
              <a:pPr marL="0" marR="0" lvl="0" indent="0" algn="l" defTabSz="914102" rtl="0" eaLnBrk="1" fontAlgn="base" latinLnBrk="0" hangingPunct="1">
                <a:lnSpc>
                  <a:spcPct val="12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Text To Speech</a:t>
              </a:r>
            </a:p>
          </p:txBody>
        </p:sp>
        <p:sp>
          <p:nvSpPr>
            <p:cNvPr id="37" name="TextBox 36"/>
            <p:cNvSpPr txBox="1"/>
            <p:nvPr/>
          </p:nvSpPr>
          <p:spPr>
            <a:xfrm>
              <a:off x="4521967" y="3344613"/>
              <a:ext cx="1596994" cy="1936171"/>
            </a:xfrm>
            <a:prstGeom prst="rect">
              <a:avLst/>
            </a:prstGeom>
            <a:noFill/>
          </p:spPr>
          <p:txBody>
            <a:bodyPr wrap="square" lIns="179285" tIns="143428" rIns="179285" bIns="143428" rtlCol="0">
              <a:spAutoFit/>
            </a:bodyPr>
            <a:lstStyle/>
            <a:p>
              <a:pPr marL="0" marR="0" lvl="0" indent="0" algn="l" defTabSz="914102" rtl="0" eaLnBrk="1" fontAlgn="base" latinLnBrk="0" hangingPunct="1">
                <a:lnSpc>
                  <a:spcPct val="12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Battery</a:t>
              </a:r>
            </a:p>
            <a:p>
              <a:pPr marL="0" marR="0" lvl="0" indent="0" algn="l" defTabSz="914102" rtl="0" eaLnBrk="1" fontAlgn="base" latinLnBrk="0" hangingPunct="1">
                <a:lnSpc>
                  <a:spcPct val="12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GPS</a:t>
              </a:r>
            </a:p>
            <a:p>
              <a:pPr marL="0" marR="0" lvl="0" indent="0" algn="l" defTabSz="914102" rtl="0" eaLnBrk="1" fontAlgn="base" latinLnBrk="0" hangingPunct="1">
                <a:lnSpc>
                  <a:spcPct val="12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Lights</a:t>
              </a:r>
            </a:p>
            <a:p>
              <a:pPr marL="0" marR="0" lvl="0" indent="0" algn="l" defTabSz="914102" rtl="0" eaLnBrk="1" fontAlgn="base" latinLnBrk="0" hangingPunct="1">
                <a:lnSpc>
                  <a:spcPct val="12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Notifications</a:t>
              </a:r>
            </a:p>
            <a:p>
              <a:pPr marL="0" marR="0" lvl="0" indent="0" algn="l" defTabSz="914102" rtl="0" eaLnBrk="1" fontAlgn="base" latinLnBrk="0" hangingPunct="1">
                <a:lnSpc>
                  <a:spcPct val="12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Settings</a:t>
              </a:r>
            </a:p>
            <a:p>
              <a:pPr marL="0" marR="0" lvl="0" indent="0" algn="l" defTabSz="914102" rtl="0" eaLnBrk="1" fontAlgn="base" latinLnBrk="0" hangingPunct="1">
                <a:lnSpc>
                  <a:spcPct val="12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Text To Speech</a:t>
              </a:r>
            </a:p>
          </p:txBody>
        </p:sp>
      </p:grpSp>
    </p:spTree>
    <p:extLst>
      <p:ext uri="{BB962C8B-B14F-4D97-AF65-F5344CB8AC3E}">
        <p14:creationId xmlns:p14="http://schemas.microsoft.com/office/powerpoint/2010/main" val="15586329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fade">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xEl>
                                              <p:pRg st="1" end="1"/>
                                            </p:txEl>
                                          </p:spTgt>
                                        </p:tgtEl>
                                        <p:attrNameLst>
                                          <p:attrName>style.visibility</p:attrName>
                                        </p:attrNameLst>
                                      </p:cBhvr>
                                      <p:to>
                                        <p:strVal val="visible"/>
                                      </p:to>
                                    </p:set>
                                    <p:animEffect transition="in" filter="fade">
                                      <p:cBhvr>
                                        <p:cTn id="12" dur="500"/>
                                        <p:tgtEl>
                                          <p:spTgt spid="4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396484" cy="899665"/>
          </a:xfrm>
        </p:spPr>
        <p:txBody>
          <a:bodyPr/>
          <a:lstStyle/>
          <a:p>
            <a:r>
              <a:rPr lang="en-US" dirty="0"/>
              <a:t>Plugins for </a:t>
            </a:r>
            <a:r>
              <a:rPr lang="en-US" sz="4700" dirty="0"/>
              <a:t>Xamarin</a:t>
            </a:r>
          </a:p>
        </p:txBody>
      </p:sp>
      <p:sp>
        <p:nvSpPr>
          <p:cNvPr id="44" name="Rectangle 43"/>
          <p:cNvSpPr/>
          <p:nvPr/>
        </p:nvSpPr>
        <p:spPr bwMode="auto">
          <a:xfrm>
            <a:off x="1355009" y="2163560"/>
            <a:ext cx="9481982" cy="1465992"/>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45" name="TextBox 44"/>
          <p:cNvSpPr txBox="1"/>
          <p:nvPr/>
        </p:nvSpPr>
        <p:spPr>
          <a:xfrm>
            <a:off x="1355009" y="2372975"/>
            <a:ext cx="9481981" cy="966766"/>
          </a:xfrm>
          <a:prstGeom prst="rect">
            <a:avLst/>
          </a:prstGeom>
          <a:noFill/>
        </p:spPr>
        <p:txBody>
          <a:bodyPr wrap="square" lIns="179285" tIns="143428" rIns="179285" bIns="143428" rtlCol="0">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Segoe UI Light"/>
                <a:ea typeface="+mn-ea"/>
                <a:cs typeface="+mn-cs"/>
              </a:rPr>
              <a:t>Common API</a:t>
            </a:r>
          </a:p>
        </p:txBody>
      </p:sp>
      <p:grpSp>
        <p:nvGrpSpPr>
          <p:cNvPr id="10" name="Group 9"/>
          <p:cNvGrpSpPr/>
          <p:nvPr/>
        </p:nvGrpSpPr>
        <p:grpSpPr>
          <a:xfrm>
            <a:off x="1355009" y="4092929"/>
            <a:ext cx="9481982" cy="1421090"/>
            <a:chOff x="1125407" y="4176479"/>
            <a:chExt cx="9481982" cy="1421090"/>
          </a:xfrm>
        </p:grpSpPr>
        <p:pic>
          <p:nvPicPr>
            <p:cNvPr id="9" name="Picture 8" descr="Icon_A.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25407" y="4176480"/>
              <a:ext cx="1061431" cy="1421089"/>
            </a:xfrm>
            <a:prstGeom prst="rect">
              <a:avLst/>
            </a:prstGeom>
          </p:spPr>
        </p:pic>
        <p:pic>
          <p:nvPicPr>
            <p:cNvPr id="65" name="Picture 6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37039" y="4305705"/>
              <a:ext cx="1207292" cy="1080559"/>
            </a:xfrm>
            <a:prstGeom prst="rect">
              <a:avLst/>
            </a:prstGeom>
          </p:spPr>
        </p:pic>
        <p:pic>
          <p:nvPicPr>
            <p:cNvPr id="68" name="Picture 6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494532" y="4305705"/>
              <a:ext cx="1206330" cy="1191619"/>
            </a:xfrm>
            <a:prstGeom prst="rect">
              <a:avLst/>
            </a:prstGeom>
          </p:spPr>
        </p:pic>
        <p:pic>
          <p:nvPicPr>
            <p:cNvPr id="69" name="Picture 6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251063" y="4176480"/>
              <a:ext cx="1137969" cy="1375388"/>
            </a:xfrm>
            <a:prstGeom prst="rect">
              <a:avLst/>
            </a:prstGeom>
          </p:spPr>
        </p:pic>
        <p:pic>
          <p:nvPicPr>
            <p:cNvPr id="70" name="Picture 6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583500" y="4176479"/>
              <a:ext cx="1023889" cy="1421089"/>
            </a:xfrm>
            <a:prstGeom prst="rect">
              <a:avLst/>
            </a:prstGeom>
          </p:spPr>
        </p:pic>
        <p:pic>
          <p:nvPicPr>
            <p:cNvPr id="71" name="Picture 70"/>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939233" y="4416765"/>
              <a:ext cx="1094067" cy="1080559"/>
            </a:xfrm>
            <a:prstGeom prst="rect">
              <a:avLst/>
            </a:prstGeom>
          </p:spPr>
        </p:pic>
      </p:grpSp>
      <p:sp>
        <p:nvSpPr>
          <p:cNvPr id="81" name="Title 1"/>
          <p:cNvSpPr txBox="1">
            <a:spLocks/>
          </p:cNvSpPr>
          <p:nvPr/>
        </p:nvSpPr>
        <p:spPr>
          <a:xfrm>
            <a:off x="6005614" y="503478"/>
            <a:ext cx="5710129" cy="514971"/>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r"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0" normalizeH="0" baseline="0" noProof="0">
                <a:ln w="3175">
                  <a:noFill/>
                </a:ln>
                <a:gradFill>
                  <a:gsLst>
                    <a:gs pos="1250">
                      <a:srgbClr val="404040"/>
                    </a:gs>
                    <a:gs pos="100000">
                      <a:srgbClr val="404040"/>
                    </a:gs>
                  </a:gsLst>
                  <a:lin ang="5400000" scaled="0"/>
                </a:gradFill>
                <a:effectLst/>
                <a:uLnTx/>
                <a:uFillTx/>
                <a:latin typeface="Segoe UI Light"/>
                <a:ea typeface="+mn-ea"/>
                <a:cs typeface="Segoe UI" pitchFamily="34" charset="0"/>
              </a:rPr>
              <a:t>github.com/xamarin/plugins</a:t>
            </a:r>
          </a:p>
          <a:p>
            <a:pPr marL="0" marR="0" lvl="0" indent="0" algn="ctr" defTabSz="914367" rtl="0" eaLnBrk="1" fontAlgn="auto" latinLnBrk="0" hangingPunct="1">
              <a:lnSpc>
                <a:spcPct val="90000"/>
              </a:lnSpc>
              <a:spcBef>
                <a:spcPct val="0"/>
              </a:spcBef>
              <a:spcAft>
                <a:spcPts val="0"/>
              </a:spcAft>
              <a:buClrTx/>
              <a:buSzTx/>
              <a:buFontTx/>
              <a:buNone/>
              <a:tabLst/>
              <a:defRPr/>
            </a:pPr>
            <a:endParaRPr kumimoji="0" lang="en-US" sz="2800" b="0" i="0" u="none" strike="noStrike" kern="1200" cap="none" spc="-100" normalizeH="0" baseline="0" noProof="0">
              <a:ln w="3175">
                <a:noFill/>
              </a:ln>
              <a:gradFill>
                <a:gsLst>
                  <a:gs pos="1250">
                    <a:srgbClr val="404040"/>
                  </a:gs>
                  <a:gs pos="100000">
                    <a:srgbClr val="404040"/>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20625929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289957"/>
            <a:ext cx="11655840" cy="899537"/>
          </a:xfrm>
        </p:spPr>
        <p:txBody>
          <a:bodyPr/>
          <a:lstStyle/>
          <a:p>
            <a:r>
              <a:rPr lang="en-US" dirty="0"/>
              <a:t>Demo – Blank Cross Platform App</a:t>
            </a:r>
          </a:p>
        </p:txBody>
      </p:sp>
      <p:sp>
        <p:nvSpPr>
          <p:cNvPr id="28" name="TextBox 27"/>
          <p:cNvSpPr txBox="1"/>
          <p:nvPr/>
        </p:nvSpPr>
        <p:spPr>
          <a:xfrm>
            <a:off x="2902380" y="2938673"/>
            <a:ext cx="6387239" cy="893110"/>
          </a:xfrm>
          <a:prstGeom prst="rect">
            <a:avLst/>
          </a:prstGeom>
          <a:noFill/>
        </p:spPr>
        <p:txBody>
          <a:bodyPr wrap="square" lIns="179285" tIns="143428" rIns="179285" bIns="143428" rtlCol="0">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3921" b="0" i="0" u="none" strike="noStrike" kern="1200" cap="none" spc="0" normalizeH="0" baseline="0" noProof="0" dirty="0">
                <a:ln>
                  <a:noFill/>
                </a:ln>
                <a:solidFill>
                  <a:srgbClr val="FFFFFF"/>
                </a:solidFill>
                <a:effectLst/>
                <a:uLnTx/>
                <a:uFillTx/>
                <a:latin typeface="Segoe UI"/>
                <a:ea typeface="+mn-ea"/>
                <a:cs typeface="+mn-cs"/>
              </a:rPr>
              <a:t>Shared C# </a:t>
            </a:r>
            <a:r>
              <a:rPr lang="en-US" sz="3921" dirty="0">
                <a:solidFill>
                  <a:srgbClr val="FFFFFF"/>
                </a:solidFill>
                <a:latin typeface="Segoe UI"/>
              </a:rPr>
              <a:t>User Interface</a:t>
            </a:r>
            <a:endParaRPr kumimoji="0" lang="en-US" sz="3921"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4" name="Picture 3"/>
          <p:cNvPicPr>
            <a:picLocks noChangeAspect="1"/>
          </p:cNvPicPr>
          <p:nvPr/>
        </p:nvPicPr>
        <p:blipFill>
          <a:blip r:embed="rId3"/>
          <a:stretch>
            <a:fillRect/>
          </a:stretch>
        </p:blipFill>
        <p:spPr>
          <a:xfrm>
            <a:off x="437478" y="1189494"/>
            <a:ext cx="5486400" cy="3839269"/>
          </a:xfrm>
          <a:prstGeom prst="rect">
            <a:avLst/>
          </a:prstGeom>
        </p:spPr>
      </p:pic>
      <p:pic>
        <p:nvPicPr>
          <p:cNvPr id="5" name="Picture 4"/>
          <p:cNvPicPr>
            <a:picLocks noChangeAspect="1"/>
          </p:cNvPicPr>
          <p:nvPr/>
        </p:nvPicPr>
        <p:blipFill>
          <a:blip r:embed="rId4"/>
          <a:stretch>
            <a:fillRect/>
          </a:stretch>
        </p:blipFill>
        <p:spPr>
          <a:xfrm>
            <a:off x="6268121" y="1189494"/>
            <a:ext cx="5486400" cy="4983697"/>
          </a:xfrm>
          <a:prstGeom prst="rect">
            <a:avLst/>
          </a:prstGeom>
        </p:spPr>
      </p:pic>
    </p:spTree>
    <p:extLst>
      <p:ext uri="{BB962C8B-B14F-4D97-AF65-F5344CB8AC3E}">
        <p14:creationId xmlns:p14="http://schemas.microsoft.com/office/powerpoint/2010/main" val="1766372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Component Store</a:t>
            </a:r>
          </a:p>
        </p:txBody>
      </p:sp>
      <p:sp>
        <p:nvSpPr>
          <p:cNvPr id="3" name="TextBox 2"/>
          <p:cNvSpPr txBox="1"/>
          <p:nvPr/>
        </p:nvSpPr>
        <p:spPr>
          <a:xfrm>
            <a:off x="7367959" y="1415508"/>
            <a:ext cx="5124333" cy="4154984"/>
          </a:xfrm>
          <a:prstGeom prst="rect">
            <a:avLst/>
          </a:prstGeom>
          <a:noFill/>
        </p:spPr>
        <p:txBody>
          <a:bodyPr wrap="square" rtlCol="0">
            <a:spAutoFit/>
          </a:bodyPr>
          <a:lstStyle/>
          <a:p>
            <a:r>
              <a:rPr lang="en-US" sz="2400" dirty="0">
                <a:cs typeface="Helvetica" panose="020B0604020202020204" pitchFamily="34" charset="0"/>
              </a:rPr>
              <a:t>Build Apps Faster</a:t>
            </a:r>
          </a:p>
          <a:p>
            <a:pPr marL="342900" indent="-34290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Add high quality pre-built app components directly from Visual Studio and Xamarin Studio</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Beautiful, cross-platform UI controls, cloud services, and enterprise backend integrations are just a few clicks away</a:t>
            </a:r>
          </a:p>
          <a:p>
            <a:pPr marL="285750" indent="-285750">
              <a:buFont typeface="Arial" panose="020B0604020202020204" pitchFamily="34" charset="0"/>
              <a:buChar char="•"/>
            </a:pPr>
            <a:endParaRPr lang="en-US" sz="2400" dirty="0">
              <a:cs typeface="Helvetica" panose="020B0604020202020204" pitchFamily="34" charset="0"/>
            </a:endParaRPr>
          </a:p>
        </p:txBody>
      </p:sp>
      <p:grpSp>
        <p:nvGrpSpPr>
          <p:cNvPr id="7" name="Group 6"/>
          <p:cNvGrpSpPr/>
          <p:nvPr/>
        </p:nvGrpSpPr>
        <p:grpSpPr>
          <a:xfrm>
            <a:off x="269240" y="1415508"/>
            <a:ext cx="7098719" cy="4774234"/>
            <a:chOff x="58352" y="975637"/>
            <a:chExt cx="5461639" cy="3673218"/>
          </a:xfrm>
        </p:grpSpPr>
        <p:pic>
          <p:nvPicPr>
            <p:cNvPr id="4"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8352" y="1235088"/>
              <a:ext cx="5461639" cy="31679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380065" y="975637"/>
              <a:ext cx="2043236" cy="137638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86277" y="3182888"/>
              <a:ext cx="2176222" cy="146596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38039017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dirty="0"/>
              <a:t>Resources</a:t>
            </a:r>
          </a:p>
        </p:txBody>
      </p:sp>
    </p:spTree>
    <p:extLst>
      <p:ext uri="{BB962C8B-B14F-4D97-AF65-F5344CB8AC3E}">
        <p14:creationId xmlns:p14="http://schemas.microsoft.com/office/powerpoint/2010/main" val="264515238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Xamarin.Forms / Mobile Development Books</a:t>
            </a:r>
          </a:p>
        </p:txBody>
      </p:sp>
      <p:sp>
        <p:nvSpPr>
          <p:cNvPr id="3" name="TextBox 2"/>
          <p:cNvSpPr txBox="1"/>
          <p:nvPr/>
        </p:nvSpPr>
        <p:spPr>
          <a:xfrm>
            <a:off x="269240" y="1638352"/>
            <a:ext cx="9573274" cy="1107996"/>
          </a:xfrm>
          <a:prstGeom prst="rect">
            <a:avLst/>
          </a:prstGeom>
          <a:noFill/>
        </p:spPr>
        <p:txBody>
          <a:bodyPr wrap="square" rtlCol="0">
            <a:spAutoFit/>
          </a:bodyPr>
          <a:lstStyle/>
          <a:p>
            <a:r>
              <a:rPr lang="en-US" sz="2400" dirty="0">
                <a:cs typeface="Helvetica" panose="020B0604020202020204" pitchFamily="34" charset="0"/>
              </a:rPr>
              <a:t>Charles Petzold</a:t>
            </a:r>
          </a:p>
          <a:p>
            <a:r>
              <a:rPr lang="en-US" sz="2400" i="1" dirty="0">
                <a:cs typeface="Helvetica" panose="020B0604020202020204" pitchFamily="34" charset="0"/>
              </a:rPr>
              <a:t>Creating Mobile Apps with Xamarin.Forms</a:t>
            </a:r>
          </a:p>
          <a:p>
            <a:r>
              <a:rPr lang="en-US" dirty="0">
                <a:cs typeface="Helvetica" panose="020B0604020202020204" pitchFamily="34" charset="0"/>
                <a:hlinkClick r:id="rId3"/>
              </a:rPr>
              <a:t>developer.xamarin.com/</a:t>
            </a:r>
            <a:r>
              <a:rPr lang="en-US" dirty="0">
                <a:solidFill>
                  <a:schemeClr val="tx2"/>
                </a:solidFill>
                <a:cs typeface="Helvetica" panose="020B0604020202020204" pitchFamily="34" charset="0"/>
                <a:hlinkClick r:id="rId3"/>
              </a:rPr>
              <a:t>guides</a:t>
            </a:r>
            <a:r>
              <a:rPr lang="en-US" dirty="0">
                <a:cs typeface="Helvetica" panose="020B0604020202020204" pitchFamily="34" charset="0"/>
                <a:hlinkClick r:id="rId3"/>
              </a:rPr>
              <a:t>/</a:t>
            </a:r>
            <a:r>
              <a:rPr lang="en-US" dirty="0" err="1">
                <a:cs typeface="Helvetica" panose="020B0604020202020204" pitchFamily="34" charset="0"/>
                <a:hlinkClick r:id="rId3"/>
              </a:rPr>
              <a:t>xamarin</a:t>
            </a:r>
            <a:r>
              <a:rPr lang="en-US" dirty="0">
                <a:cs typeface="Helvetica" panose="020B0604020202020204" pitchFamily="34" charset="0"/>
                <a:hlinkClick r:id="rId3"/>
              </a:rPr>
              <a:t>-forms/creating-mobile-apps-</a:t>
            </a:r>
            <a:r>
              <a:rPr lang="en-US" dirty="0" err="1">
                <a:cs typeface="Helvetica" panose="020B0604020202020204" pitchFamily="34" charset="0"/>
                <a:hlinkClick r:id="rId3"/>
              </a:rPr>
              <a:t>xamarin</a:t>
            </a:r>
            <a:r>
              <a:rPr lang="en-US" dirty="0">
                <a:cs typeface="Helvetica" panose="020B0604020202020204" pitchFamily="34" charset="0"/>
                <a:hlinkClick r:id="rId3"/>
              </a:rPr>
              <a:t>-forms/</a:t>
            </a:r>
            <a:endParaRPr lang="en-US" dirty="0">
              <a:cs typeface="Helvetica" panose="020B0604020202020204" pitchFamily="34" charset="0"/>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8400" y="1189176"/>
            <a:ext cx="1650794" cy="2006349"/>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240" y="3195524"/>
            <a:ext cx="2047875" cy="2047875"/>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94694" y="3954663"/>
            <a:ext cx="1714500" cy="2247900"/>
          </a:xfrm>
          <a:prstGeom prst="rect">
            <a:avLst/>
          </a:prstGeom>
        </p:spPr>
      </p:pic>
      <p:sp>
        <p:nvSpPr>
          <p:cNvPr id="16" name="Rectangle 15"/>
          <p:cNvSpPr/>
          <p:nvPr/>
        </p:nvSpPr>
        <p:spPr>
          <a:xfrm>
            <a:off x="2317115" y="3665463"/>
            <a:ext cx="6096000" cy="1107996"/>
          </a:xfrm>
          <a:prstGeom prst="rect">
            <a:avLst/>
          </a:prstGeom>
        </p:spPr>
        <p:txBody>
          <a:bodyPr>
            <a:spAutoFit/>
          </a:bodyPr>
          <a:lstStyle/>
          <a:p>
            <a:r>
              <a:rPr lang="en-US" sz="2400" dirty="0" err="1"/>
              <a:t>Falko</a:t>
            </a:r>
            <a:r>
              <a:rPr lang="en-US" sz="2400" dirty="0"/>
              <a:t> Schindler</a:t>
            </a:r>
            <a:endParaRPr lang="en-US" sz="3200" dirty="0"/>
          </a:p>
          <a:p>
            <a:r>
              <a:rPr lang="en-US" sz="2400" i="1" dirty="0"/>
              <a:t>Xamarin.Forms Kickstarter 2.0</a:t>
            </a:r>
          </a:p>
          <a:p>
            <a:r>
              <a:rPr lang="en-US" dirty="0">
                <a:cs typeface="Helvetica" panose="020B0604020202020204" pitchFamily="34" charset="0"/>
                <a:hlinkClick r:id="rId7"/>
              </a:rPr>
              <a:t>www.</a:t>
            </a:r>
            <a:r>
              <a:rPr lang="en-US" dirty="0">
                <a:solidFill>
                  <a:schemeClr val="tx2"/>
                </a:solidFill>
                <a:cs typeface="Helvetica" panose="020B0604020202020204" pitchFamily="34" charset="0"/>
                <a:hlinkClick r:id="rId7"/>
              </a:rPr>
              <a:t>xforms-kickstarter</a:t>
            </a:r>
            <a:r>
              <a:rPr lang="en-US" dirty="0">
                <a:cs typeface="Helvetica" panose="020B0604020202020204" pitchFamily="34" charset="0"/>
                <a:hlinkClick r:id="rId7"/>
              </a:rPr>
              <a:t>.com/</a:t>
            </a:r>
            <a:endParaRPr lang="en-US" dirty="0">
              <a:cs typeface="Helvetica" panose="020B0604020202020204" pitchFamily="34" charset="0"/>
            </a:endParaRPr>
          </a:p>
        </p:txBody>
      </p:sp>
      <p:sp>
        <p:nvSpPr>
          <p:cNvPr id="17" name="Rectangle 16"/>
          <p:cNvSpPr/>
          <p:nvPr/>
        </p:nvSpPr>
        <p:spPr>
          <a:xfrm>
            <a:off x="3869660" y="5243398"/>
            <a:ext cx="5972854" cy="1138773"/>
          </a:xfrm>
          <a:prstGeom prst="rect">
            <a:avLst/>
          </a:prstGeom>
        </p:spPr>
        <p:txBody>
          <a:bodyPr wrap="none">
            <a:spAutoFit/>
          </a:bodyPr>
          <a:lstStyle/>
          <a:p>
            <a:r>
              <a:rPr lang="en-US" sz="2400" dirty="0"/>
              <a:t>Theresa Neil</a:t>
            </a:r>
          </a:p>
          <a:p>
            <a:r>
              <a:rPr lang="en-US" sz="2400" dirty="0"/>
              <a:t>Mobile Design Pattern Gallery, 2nd Edition</a:t>
            </a:r>
          </a:p>
          <a:p>
            <a:r>
              <a:rPr lang="en-US" dirty="0">
                <a:hlinkClick r:id="rId8"/>
              </a:rPr>
              <a:t>shop.oreilly.com/product/0636920029311.do</a:t>
            </a:r>
            <a:endParaRPr lang="en-US" dirty="0"/>
          </a:p>
        </p:txBody>
      </p:sp>
    </p:spTree>
    <p:extLst>
      <p:ext uri="{BB962C8B-B14F-4D97-AF65-F5344CB8AC3E}">
        <p14:creationId xmlns:p14="http://schemas.microsoft.com/office/powerpoint/2010/main" val="394806792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Xamarin.Forms Links</a:t>
            </a:r>
          </a:p>
        </p:txBody>
      </p:sp>
      <p:sp>
        <p:nvSpPr>
          <p:cNvPr id="3" name="TextBox 2"/>
          <p:cNvSpPr txBox="1"/>
          <p:nvPr/>
        </p:nvSpPr>
        <p:spPr>
          <a:xfrm>
            <a:off x="269240" y="1189176"/>
            <a:ext cx="9573274" cy="5386090"/>
          </a:xfrm>
          <a:prstGeom prst="rect">
            <a:avLst/>
          </a:prstGeom>
          <a:noFill/>
        </p:spPr>
        <p:txBody>
          <a:bodyPr wrap="square" rtlCol="0">
            <a:spAutoFit/>
          </a:bodyPr>
          <a:lstStyle/>
          <a:p>
            <a:r>
              <a:rPr lang="en-US" sz="2400" dirty="0">
                <a:cs typeface="Helvetica" panose="020B0604020202020204" pitchFamily="34" charset="0"/>
              </a:rPr>
              <a:t>Xamarin’s blog</a:t>
            </a:r>
          </a:p>
          <a:p>
            <a:pPr lvl="0"/>
            <a:r>
              <a:rPr lang="sv-SE" dirty="0">
                <a:solidFill>
                  <a:srgbClr val="404040"/>
                </a:solidFill>
                <a:cs typeface="Helvetica" panose="020B0604020202020204" pitchFamily="34" charset="0"/>
                <a:hlinkClick r:id="rId2"/>
              </a:rPr>
              <a:t>blog.xamarin.com/tag/xamarin-forms/</a:t>
            </a:r>
            <a:endParaRPr lang="en-US" dirty="0">
              <a:solidFill>
                <a:srgbClr val="404040"/>
              </a:solidFill>
              <a:cs typeface="Helvetica" panose="020B0604020202020204" pitchFamily="34" charset="0"/>
            </a:endParaRPr>
          </a:p>
          <a:p>
            <a:endParaRPr lang="en-US" dirty="0">
              <a:cs typeface="Helvetica" panose="020B0604020202020204" pitchFamily="34" charset="0"/>
            </a:endParaRPr>
          </a:p>
          <a:p>
            <a:r>
              <a:rPr lang="en-US" sz="2400" dirty="0">
                <a:cs typeface="Helvetica" panose="020B0604020202020204" pitchFamily="34" charset="0"/>
              </a:rPr>
              <a:t>Xamarin’s developer site for Guides, APIs, Samples</a:t>
            </a:r>
          </a:p>
          <a:p>
            <a:pPr lvl="0"/>
            <a:r>
              <a:rPr lang="en-US" dirty="0">
                <a:solidFill>
                  <a:srgbClr val="404040"/>
                </a:solidFill>
                <a:cs typeface="Helvetica" panose="020B0604020202020204" pitchFamily="34" charset="0"/>
                <a:hlinkClick r:id="rId3"/>
              </a:rPr>
              <a:t>https://developer.xamarin.com/</a:t>
            </a:r>
            <a:endParaRPr lang="en-US" dirty="0">
              <a:solidFill>
                <a:srgbClr val="404040"/>
              </a:solidFill>
              <a:cs typeface="Helvetica" panose="020B0604020202020204" pitchFamily="34" charset="0"/>
            </a:endParaRPr>
          </a:p>
          <a:p>
            <a:endParaRPr lang="en-US" dirty="0">
              <a:cs typeface="Helvetica" panose="020B0604020202020204" pitchFamily="34" charset="0"/>
            </a:endParaRPr>
          </a:p>
          <a:p>
            <a:r>
              <a:rPr lang="en-US" sz="2400" dirty="0">
                <a:cs typeface="Helvetica" panose="020B0604020202020204" pitchFamily="34" charset="0"/>
              </a:rPr>
              <a:t>All About Xamarin (nearly daily) news site</a:t>
            </a:r>
          </a:p>
          <a:p>
            <a:r>
              <a:rPr lang="en-US" dirty="0">
                <a:cs typeface="Helvetica" panose="020B0604020202020204" pitchFamily="34" charset="0"/>
                <a:hlinkClick r:id="rId4"/>
              </a:rPr>
              <a:t>allaboutxamarin.com/</a:t>
            </a:r>
            <a:endParaRPr lang="en-US" sz="2400" dirty="0">
              <a:cs typeface="Helvetica" panose="020B0604020202020204" pitchFamily="34" charset="0"/>
            </a:endParaRPr>
          </a:p>
          <a:p>
            <a:endParaRPr lang="en-US" dirty="0">
              <a:cs typeface="Helvetica" panose="020B0604020202020204" pitchFamily="34" charset="0"/>
            </a:endParaRPr>
          </a:p>
          <a:p>
            <a:r>
              <a:rPr lang="en-US" sz="2400" dirty="0">
                <a:cs typeface="Helvetica" panose="020B0604020202020204" pitchFamily="34" charset="0"/>
              </a:rPr>
              <a:t>Xamarin.Forms sample code</a:t>
            </a:r>
          </a:p>
          <a:p>
            <a:r>
              <a:rPr lang="en-US" dirty="0">
                <a:cs typeface="Helvetica" panose="020B0604020202020204" pitchFamily="34" charset="0"/>
                <a:hlinkClick r:id="rId5"/>
              </a:rPr>
              <a:t>https://github.com/xamarin/xamarin-forms-samples</a:t>
            </a:r>
            <a:endParaRPr lang="en-US" dirty="0">
              <a:cs typeface="Helvetica" panose="020B0604020202020204" pitchFamily="34" charset="0"/>
            </a:endParaRPr>
          </a:p>
          <a:p>
            <a:endParaRPr lang="en-US" dirty="0">
              <a:cs typeface="Helvetica" panose="020B0604020202020204" pitchFamily="34" charset="0"/>
            </a:endParaRPr>
          </a:p>
          <a:p>
            <a:r>
              <a:rPr lang="en-US" sz="2400" dirty="0">
                <a:cs typeface="Helvetica" panose="020B0604020202020204" pitchFamily="34" charset="0"/>
              </a:rPr>
              <a:t>Source to Charles Petzold, </a:t>
            </a:r>
            <a:r>
              <a:rPr lang="en-US" sz="2400" i="1" dirty="0">
                <a:cs typeface="Helvetica" panose="020B0604020202020204" pitchFamily="34" charset="0"/>
              </a:rPr>
              <a:t>Creating Mobile Apps with Xamarin.Forms</a:t>
            </a:r>
          </a:p>
          <a:p>
            <a:r>
              <a:rPr lang="en-US" dirty="0">
                <a:cs typeface="Helvetica" panose="020B0604020202020204" pitchFamily="34" charset="0"/>
                <a:hlinkClick r:id="rId6"/>
              </a:rPr>
              <a:t>https://github.com/xamarin/xamarin-forms-book-samples</a:t>
            </a:r>
            <a:endParaRPr lang="en-US" dirty="0">
              <a:cs typeface="Helvetica" panose="020B0604020202020204" pitchFamily="34" charset="0"/>
            </a:endParaRPr>
          </a:p>
          <a:p>
            <a:endParaRPr lang="en-US" sz="1400" dirty="0">
              <a:cs typeface="Helvetica" panose="020B0604020202020204" pitchFamily="34" charset="0"/>
            </a:endParaRPr>
          </a:p>
          <a:p>
            <a:r>
              <a:rPr lang="en-US" sz="2400" dirty="0">
                <a:cs typeface="Helvetica" panose="020B0604020202020204" pitchFamily="34" charset="0"/>
              </a:rPr>
              <a:t>Xamarin Pre-built App Templates</a:t>
            </a:r>
          </a:p>
          <a:p>
            <a:r>
              <a:rPr lang="en-US" dirty="0">
                <a:cs typeface="Helvetica" panose="020B0604020202020204" pitchFamily="34" charset="0"/>
                <a:hlinkClick r:id="rId7" action="ppaction://hlinkfile"/>
              </a:rPr>
              <a:t>Xamarin.com/prebuilt</a:t>
            </a:r>
            <a:endParaRPr lang="en-US" dirty="0">
              <a:cs typeface="Helvetica" panose="020B0604020202020204" pitchFamily="34" charset="0"/>
            </a:endParaRPr>
          </a:p>
        </p:txBody>
      </p:sp>
    </p:spTree>
    <p:extLst>
      <p:ext uri="{BB962C8B-B14F-4D97-AF65-F5344CB8AC3E}">
        <p14:creationId xmlns:p14="http://schemas.microsoft.com/office/powerpoint/2010/main" val="203670000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271104" y="4916773"/>
            <a:ext cx="3116673" cy="1563645"/>
          </a:xfrm>
        </p:spPr>
        <p:txBody>
          <a:bodyPr anchor="ctr"/>
          <a:lstStyle/>
          <a:p>
            <a:pPr>
              <a:lnSpc>
                <a:spcPct val="125000"/>
              </a:lnSpc>
            </a:pPr>
            <a:r>
              <a:rPr lang="en-US" sz="2000" dirty="0"/>
              <a:t>Andy Lech</a:t>
            </a:r>
          </a:p>
          <a:p>
            <a:pPr>
              <a:lnSpc>
                <a:spcPct val="125000"/>
              </a:lnSpc>
            </a:pPr>
            <a:r>
              <a:rPr lang="en-US" sz="2000" dirty="0"/>
              <a:t>XamarinFiles.com</a:t>
            </a:r>
          </a:p>
          <a:p>
            <a:pPr>
              <a:lnSpc>
                <a:spcPct val="125000"/>
              </a:lnSpc>
            </a:pPr>
            <a:r>
              <a:rPr lang="en-US" sz="2000" dirty="0"/>
              <a:t>github.com/xamarinfiles</a:t>
            </a:r>
          </a:p>
          <a:p>
            <a:pPr>
              <a:lnSpc>
                <a:spcPct val="125000"/>
              </a:lnSpc>
            </a:pPr>
            <a:r>
              <a:rPr lang="en-US" sz="2000" dirty="0"/>
              <a:t>@XamarinFiles</a:t>
            </a:r>
          </a:p>
        </p:txBody>
      </p:sp>
      <p:sp>
        <p:nvSpPr>
          <p:cNvPr id="3" name="Title 2"/>
          <p:cNvSpPr>
            <a:spLocks noGrp="1"/>
          </p:cNvSpPr>
          <p:nvPr>
            <p:ph type="title"/>
          </p:nvPr>
        </p:nvSpPr>
        <p:spPr>
          <a:xfrm>
            <a:off x="271104" y="1723869"/>
            <a:ext cx="11571126" cy="2263515"/>
          </a:xfrm>
        </p:spPr>
        <p:txBody>
          <a:bodyPr/>
          <a:lstStyle/>
          <a:p>
            <a:pPr algn="ctr">
              <a:lnSpc>
                <a:spcPct val="150000"/>
              </a:lnSpc>
            </a:pPr>
            <a:r>
              <a:rPr lang="en-US" dirty="0"/>
              <a:t>From Microsoft to Mobile</a:t>
            </a:r>
            <a:br>
              <a:rPr lang="en-US" sz="3600" dirty="0"/>
            </a:br>
            <a:r>
              <a:rPr lang="en-US" sz="3600" dirty="0">
                <a:cs typeface="Segoe UI Light" panose="020B0502040204020203" pitchFamily="34" charset="0"/>
              </a:rPr>
              <a:t>Learning Xamarin.Forms through UWP</a:t>
            </a:r>
            <a:endParaRPr lang="en-US" sz="5400" dirty="0"/>
          </a:p>
        </p:txBody>
      </p:sp>
    </p:spTree>
    <p:extLst>
      <p:ext uri="{BB962C8B-B14F-4D97-AF65-F5344CB8AC3E}">
        <p14:creationId xmlns:p14="http://schemas.microsoft.com/office/powerpoint/2010/main" val="24265521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dirty="0"/>
              <a:t>Why Mobile Development?</a:t>
            </a:r>
          </a:p>
        </p:txBody>
      </p:sp>
    </p:spTree>
    <p:extLst>
      <p:ext uri="{BB962C8B-B14F-4D97-AF65-F5344CB8AC3E}">
        <p14:creationId xmlns:p14="http://schemas.microsoft.com/office/powerpoint/2010/main" val="176669524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040232" y="6313235"/>
            <a:ext cx="4505977"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hlinkClick r:id="rId3"/>
              </a:rPr>
              <a:t>www.pewinternet.org/fact-sheet/mobile/</a:t>
            </a:r>
            <a:endParaRPr lang="en-US" dirty="0">
              <a:gradFill>
                <a:gsLst>
                  <a:gs pos="2917">
                    <a:schemeClr val="tx1"/>
                  </a:gs>
                  <a:gs pos="30000">
                    <a:schemeClr val="tx1"/>
                  </a:gs>
                </a:gsLst>
                <a:lin ang="5400000" scaled="0"/>
              </a:gradFill>
            </a:endParaRPr>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2728" y="685800"/>
            <a:ext cx="8420986" cy="5486400"/>
          </a:xfrm>
          <a:prstGeom prst="rect">
            <a:avLst/>
          </a:prstGeom>
          <a:ln w="25400">
            <a:solidFill>
              <a:srgbClr val="5983A2"/>
            </a:solidFill>
          </a:ln>
        </p:spPr>
      </p:pic>
    </p:spTree>
    <p:extLst>
      <p:ext uri="{BB962C8B-B14F-4D97-AF65-F5344CB8AC3E}">
        <p14:creationId xmlns:p14="http://schemas.microsoft.com/office/powerpoint/2010/main" val="114162027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199" y="568307"/>
            <a:ext cx="7100045" cy="5486400"/>
          </a:xfrm>
          <a:prstGeom prst="rect">
            <a:avLst/>
          </a:prstGeom>
          <a:ln w="12700">
            <a:solidFill>
              <a:srgbClr val="3C90D1"/>
            </a:solidFill>
          </a:ln>
        </p:spPr>
      </p:pic>
      <p:sp>
        <p:nvSpPr>
          <p:cNvPr id="10" name="TextBox 9"/>
          <p:cNvSpPr txBox="1"/>
          <p:nvPr/>
        </p:nvSpPr>
        <p:spPr>
          <a:xfrm>
            <a:off x="2751674" y="6313235"/>
            <a:ext cx="7083093"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hlinkClick r:id="rId4"/>
              </a:rPr>
              <a:t>money.cnn.com/gallery/pf/2017/01/05/best-jobs-2017/index.html</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99217968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dirty="0"/>
              <a:t>Challenges of Mobile Development</a:t>
            </a:r>
          </a:p>
        </p:txBody>
      </p:sp>
    </p:spTree>
    <p:extLst>
      <p:ext uri="{BB962C8B-B14F-4D97-AF65-F5344CB8AC3E}">
        <p14:creationId xmlns:p14="http://schemas.microsoft.com/office/powerpoint/2010/main" val="109523193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p:cNvSpPr txBox="1">
            <a:spLocks/>
          </p:cNvSpPr>
          <p:nvPr/>
        </p:nvSpPr>
        <p:spPr>
          <a:xfrm>
            <a:off x="3029175" y="3150976"/>
            <a:ext cx="510772" cy="527019"/>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endParaRPr lang="en-US" sz="2667" dirty="0">
              <a:solidFill>
                <a:schemeClr val="bg1"/>
              </a:solidFill>
              <a:latin typeface="Helvetica"/>
              <a:cs typeface="Helvetica"/>
            </a:endParaRPr>
          </a:p>
        </p:txBody>
      </p:sp>
      <p:cxnSp>
        <p:nvCxnSpPr>
          <p:cNvPr id="40" name="Straight Connector 39"/>
          <p:cNvCxnSpPr/>
          <p:nvPr/>
        </p:nvCxnSpPr>
        <p:spPr>
          <a:xfrm>
            <a:off x="609600" y="950540"/>
            <a:ext cx="10972800" cy="0"/>
          </a:xfrm>
          <a:prstGeom prst="line">
            <a:avLst/>
          </a:prstGeom>
          <a:ln w="6350" cmpd="sng">
            <a:solidFill>
              <a:srgbClr val="FFFFFF"/>
            </a:solidFill>
          </a:ln>
        </p:spPr>
        <p:style>
          <a:lnRef idx="1">
            <a:schemeClr val="dk1"/>
          </a:lnRef>
          <a:fillRef idx="0">
            <a:schemeClr val="dk1"/>
          </a:fillRef>
          <a:effectRef idx="0">
            <a:schemeClr val="dk1"/>
          </a:effectRef>
          <a:fontRef idx="minor">
            <a:schemeClr val="tx1"/>
          </a:fontRef>
        </p:style>
      </p:cxnSp>
      <p:sp>
        <p:nvSpPr>
          <p:cNvPr id="5" name="Title 4"/>
          <p:cNvSpPr>
            <a:spLocks noGrp="1"/>
          </p:cNvSpPr>
          <p:nvPr>
            <p:ph type="title"/>
          </p:nvPr>
        </p:nvSpPr>
        <p:spPr/>
        <p:txBody>
          <a:bodyPr/>
          <a:lstStyle/>
          <a:p>
            <a:r>
              <a:rPr lang="en-US" dirty="0"/>
              <a:t>On Mobile, Quality is Hard</a:t>
            </a:r>
            <a:endParaRPr lang="en-US" dirty="0">
              <a:solidFill>
                <a:schemeClr val="tx1"/>
              </a:solidFill>
            </a:endParaRPr>
          </a:p>
        </p:txBody>
      </p:sp>
      <p:grpSp>
        <p:nvGrpSpPr>
          <p:cNvPr id="4" name="Group 3"/>
          <p:cNvGrpSpPr/>
          <p:nvPr/>
        </p:nvGrpSpPr>
        <p:grpSpPr>
          <a:xfrm>
            <a:off x="815987" y="2301524"/>
            <a:ext cx="11376013" cy="3258050"/>
            <a:chOff x="1395552" y="1467154"/>
            <a:chExt cx="11376013" cy="3258050"/>
          </a:xfrm>
        </p:grpSpPr>
        <p:grpSp>
          <p:nvGrpSpPr>
            <p:cNvPr id="3" name="Group 2"/>
            <p:cNvGrpSpPr/>
            <p:nvPr/>
          </p:nvGrpSpPr>
          <p:grpSpPr>
            <a:xfrm>
              <a:off x="1395552" y="1467154"/>
              <a:ext cx="11376013" cy="3258050"/>
              <a:chOff x="1395552" y="1467154"/>
              <a:chExt cx="11376013" cy="3258050"/>
            </a:xfrm>
          </p:grpSpPr>
          <p:grpSp>
            <p:nvGrpSpPr>
              <p:cNvPr id="2" name="Group 1"/>
              <p:cNvGrpSpPr/>
              <p:nvPr/>
            </p:nvGrpSpPr>
            <p:grpSpPr>
              <a:xfrm>
                <a:off x="3321287" y="1467155"/>
                <a:ext cx="2397956" cy="2423822"/>
                <a:chOff x="399351" y="3539315"/>
                <a:chExt cx="2397956" cy="2799858"/>
              </a:xfrm>
            </p:grpSpPr>
            <p:sp>
              <p:nvSpPr>
                <p:cNvPr id="30" name="Title 2"/>
                <p:cNvSpPr txBox="1">
                  <a:spLocks/>
                </p:cNvSpPr>
                <p:nvPr/>
              </p:nvSpPr>
              <p:spPr>
                <a:xfrm>
                  <a:off x="399351" y="3539315"/>
                  <a:ext cx="626257" cy="279985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gn="ctr">
                    <a:lnSpc>
                      <a:spcPct val="120000"/>
                    </a:lnSpc>
                  </a:pPr>
                  <a:r>
                    <a:rPr lang="en-US" dirty="0">
                      <a:solidFill>
                        <a:schemeClr val="bg1">
                          <a:lumMod val="50000"/>
                        </a:schemeClr>
                      </a:solidFill>
                      <a:latin typeface="+mn-lt"/>
                      <a:cs typeface="Helvetica" panose="020B0604020202020204" pitchFamily="34" charset="0"/>
                    </a:rPr>
                    <a:t>7</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20</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20</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35</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6</a:t>
                  </a:r>
                  <a:endParaRPr lang="en-US" dirty="0">
                    <a:solidFill>
                      <a:schemeClr val="bg1">
                        <a:lumMod val="50000"/>
                      </a:schemeClr>
                    </a:solidFill>
                    <a:latin typeface="+mj-lt"/>
                    <a:cs typeface="Helvetica" panose="020B0604020202020204" pitchFamily="34" charset="0"/>
                  </a:endParaRPr>
                </a:p>
              </p:txBody>
            </p:sp>
            <p:sp>
              <p:nvSpPr>
                <p:cNvPr id="14" name="Title 2"/>
                <p:cNvSpPr txBox="1">
                  <a:spLocks/>
                </p:cNvSpPr>
                <p:nvPr/>
              </p:nvSpPr>
              <p:spPr>
                <a:xfrm>
                  <a:off x="910497" y="3539315"/>
                  <a:ext cx="1886810" cy="279985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nSpc>
                      <a:spcPct val="120000"/>
                    </a:lnSpc>
                  </a:pPr>
                  <a:r>
                    <a:rPr lang="en-US" dirty="0">
                      <a:solidFill>
                        <a:schemeClr val="bg1">
                          <a:lumMod val="50000"/>
                        </a:schemeClr>
                      </a:solidFill>
                      <a:latin typeface="+mj-lt"/>
                      <a:cs typeface="Helvetica" panose="020B0604020202020204" pitchFamily="34" charset="0"/>
                    </a:rPr>
                    <a:t>OS versions</a:t>
                  </a:r>
                </a:p>
                <a:p>
                  <a:pPr>
                    <a:lnSpc>
                      <a:spcPct val="120000"/>
                    </a:lnSpc>
                  </a:pPr>
                  <a:r>
                    <a:rPr lang="en-US" dirty="0">
                      <a:solidFill>
                        <a:schemeClr val="bg1">
                          <a:lumMod val="50000"/>
                        </a:schemeClr>
                      </a:solidFill>
                      <a:latin typeface="+mj-lt"/>
                      <a:cs typeface="Helvetica" panose="020B0604020202020204" pitchFamily="34" charset="0"/>
                    </a:rPr>
                    <a:t>Devices</a:t>
                  </a:r>
                </a:p>
                <a:p>
                  <a:pPr>
                    <a:lnSpc>
                      <a:spcPct val="120000"/>
                    </a:lnSpc>
                  </a:pPr>
                  <a:r>
                    <a:rPr lang="en-US" dirty="0">
                      <a:solidFill>
                        <a:schemeClr val="bg1">
                          <a:lumMod val="50000"/>
                        </a:schemeClr>
                      </a:solidFill>
                      <a:latin typeface="+mj-lt"/>
                      <a:cs typeface="Helvetica" panose="020B0604020202020204" pitchFamily="34" charset="0"/>
                    </a:rPr>
                    <a:t>Languages</a:t>
                  </a:r>
                </a:p>
                <a:p>
                  <a:pPr>
                    <a:lnSpc>
                      <a:spcPct val="120000"/>
                    </a:lnSpc>
                  </a:pPr>
                  <a:r>
                    <a:rPr lang="en-US" dirty="0">
                      <a:solidFill>
                        <a:schemeClr val="bg1">
                          <a:lumMod val="50000"/>
                        </a:schemeClr>
                      </a:solidFill>
                      <a:latin typeface="+mj-lt"/>
                      <a:cs typeface="Helvetica" panose="020B0604020202020204" pitchFamily="34" charset="0"/>
                    </a:rPr>
                    <a:t>Locales</a:t>
                  </a:r>
                </a:p>
                <a:p>
                  <a:pPr>
                    <a:lnSpc>
                      <a:spcPct val="120000"/>
                    </a:lnSpc>
                  </a:pPr>
                  <a:r>
                    <a:rPr lang="en-US" dirty="0">
                      <a:solidFill>
                        <a:schemeClr val="bg1">
                          <a:lumMod val="50000"/>
                        </a:schemeClr>
                      </a:solidFill>
                      <a:latin typeface="+mj-lt"/>
                      <a:cs typeface="Helvetica" panose="020B0604020202020204" pitchFamily="34" charset="0"/>
                    </a:rPr>
                    <a:t>Screen sizes</a:t>
                  </a:r>
                </a:p>
              </p:txBody>
            </p:sp>
          </p:grpSp>
          <p:grpSp>
            <p:nvGrpSpPr>
              <p:cNvPr id="18" name="Group 17"/>
              <p:cNvGrpSpPr/>
              <p:nvPr/>
            </p:nvGrpSpPr>
            <p:grpSpPr>
              <a:xfrm>
                <a:off x="8059958" y="1467154"/>
                <a:ext cx="4711607" cy="3258050"/>
                <a:chOff x="5113454" y="774643"/>
                <a:chExt cx="4711607" cy="3505543"/>
              </a:xfrm>
            </p:grpSpPr>
            <p:sp>
              <p:nvSpPr>
                <p:cNvPr id="19" name="Title 2"/>
                <p:cNvSpPr txBox="1">
                  <a:spLocks/>
                </p:cNvSpPr>
                <p:nvPr/>
              </p:nvSpPr>
              <p:spPr>
                <a:xfrm>
                  <a:off x="5113454" y="774644"/>
                  <a:ext cx="958439" cy="341104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gn="ctr">
                    <a:lnSpc>
                      <a:spcPct val="120000"/>
                    </a:lnSpc>
                  </a:pPr>
                  <a:r>
                    <a:rPr lang="en-US" dirty="0">
                      <a:solidFill>
                        <a:schemeClr val="bg1">
                          <a:lumMod val="50000"/>
                        </a:schemeClr>
                      </a:solidFill>
                      <a:latin typeface="+mn-lt"/>
                      <a:cs typeface="Helvetica" panose="020B0604020202020204" pitchFamily="34" charset="0"/>
                    </a:rPr>
                    <a:t>10</a:t>
                  </a:r>
                </a:p>
                <a:p>
                  <a:pPr algn="ctr">
                    <a:lnSpc>
                      <a:spcPct val="120000"/>
                    </a:lnSpc>
                  </a:pPr>
                  <a:r>
                    <a:rPr lang="en-US" dirty="0">
                      <a:solidFill>
                        <a:schemeClr val="bg1">
                          <a:lumMod val="50000"/>
                        </a:schemeClr>
                      </a:solidFill>
                      <a:latin typeface="+mn-lt"/>
                      <a:cs typeface="Helvetica" panose="020B0604020202020204" pitchFamily="34" charset="0"/>
                    </a:rPr>
                    <a:t>24K+</a:t>
                  </a:r>
                </a:p>
                <a:p>
                  <a:pPr algn="ctr">
                    <a:lnSpc>
                      <a:spcPct val="120000"/>
                    </a:lnSpc>
                  </a:pPr>
                  <a:r>
                    <a:rPr lang="en-US" dirty="0">
                      <a:solidFill>
                        <a:schemeClr val="bg1">
                          <a:lumMod val="50000"/>
                        </a:schemeClr>
                      </a:solidFill>
                      <a:latin typeface="+mn-lt"/>
                      <a:cs typeface="Helvetica" panose="020B0604020202020204" pitchFamily="34" charset="0"/>
                    </a:rPr>
                    <a:t>39</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57</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27</a:t>
                  </a:r>
                </a:p>
                <a:p>
                  <a:pPr algn="ctr">
                    <a:lnSpc>
                      <a:spcPct val="120000"/>
                    </a:lnSpc>
                  </a:pPr>
                  <a:r>
                    <a:rPr lang="en-US" dirty="0">
                      <a:solidFill>
                        <a:schemeClr val="bg1">
                          <a:lumMod val="50000"/>
                        </a:schemeClr>
                      </a:solidFill>
                      <a:latin typeface="+mn-lt"/>
                      <a:cs typeface="Helvetica" panose="020B0604020202020204" pitchFamily="34" charset="0"/>
                    </a:rPr>
                    <a:t>15</a:t>
                  </a:r>
                </a:p>
                <a:p>
                  <a:pPr algn="ctr">
                    <a:lnSpc>
                      <a:spcPct val="120000"/>
                    </a:lnSpc>
                  </a:pPr>
                  <a:r>
                    <a:rPr lang="en-US" dirty="0">
                      <a:solidFill>
                        <a:schemeClr val="bg1">
                          <a:lumMod val="50000"/>
                        </a:schemeClr>
                      </a:solidFill>
                      <a:latin typeface="+mn-lt"/>
                      <a:cs typeface="Helvetica" panose="020B0604020202020204" pitchFamily="34" charset="0"/>
                    </a:rPr>
                    <a:t>6</a:t>
                  </a:r>
                  <a:endParaRPr lang="en-US" dirty="0">
                    <a:solidFill>
                      <a:schemeClr val="bg1">
                        <a:lumMod val="50000"/>
                      </a:schemeClr>
                    </a:solidFill>
                    <a:latin typeface="+mj-lt"/>
                    <a:cs typeface="Helvetica" panose="020B0604020202020204" pitchFamily="34" charset="0"/>
                  </a:endParaRPr>
                </a:p>
              </p:txBody>
            </p:sp>
            <p:sp>
              <p:nvSpPr>
                <p:cNvPr id="20" name="Title 2"/>
                <p:cNvSpPr txBox="1">
                  <a:spLocks/>
                </p:cNvSpPr>
                <p:nvPr/>
              </p:nvSpPr>
              <p:spPr>
                <a:xfrm>
                  <a:off x="6024060" y="774643"/>
                  <a:ext cx="3801001" cy="3505543"/>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nSpc>
                      <a:spcPct val="120000"/>
                    </a:lnSpc>
                  </a:pPr>
                  <a:r>
                    <a:rPr lang="en-US" dirty="0">
                      <a:solidFill>
                        <a:schemeClr val="bg1">
                          <a:lumMod val="50000"/>
                        </a:schemeClr>
                      </a:solidFill>
                      <a:latin typeface="+mj-lt"/>
                      <a:cs typeface="Helvetica" panose="020B0604020202020204" pitchFamily="34" charset="0"/>
                    </a:rPr>
                    <a:t>OS versions</a:t>
                  </a:r>
                </a:p>
                <a:p>
                  <a:pPr>
                    <a:lnSpc>
                      <a:spcPct val="120000"/>
                    </a:lnSpc>
                  </a:pPr>
                  <a:r>
                    <a:rPr lang="en-US" dirty="0">
                      <a:solidFill>
                        <a:schemeClr val="bg1">
                          <a:lumMod val="50000"/>
                        </a:schemeClr>
                      </a:solidFill>
                      <a:latin typeface="+mj-lt"/>
                      <a:cs typeface="Helvetica" panose="020B0604020202020204" pitchFamily="34" charset="0"/>
                    </a:rPr>
                    <a:t>Distinct devices</a:t>
                  </a:r>
                </a:p>
                <a:p>
                  <a:pPr>
                    <a:lnSpc>
                      <a:spcPct val="120000"/>
                    </a:lnSpc>
                  </a:pPr>
                  <a:r>
                    <a:rPr lang="en-US" dirty="0">
                      <a:solidFill>
                        <a:schemeClr val="bg1">
                          <a:lumMod val="50000"/>
                        </a:schemeClr>
                      </a:solidFill>
                      <a:latin typeface="+mj-lt"/>
                      <a:cs typeface="Helvetica" panose="020B0604020202020204" pitchFamily="34" charset="0"/>
                    </a:rPr>
                    <a:t>Languages</a:t>
                  </a:r>
                </a:p>
                <a:p>
                  <a:pPr>
                    <a:lnSpc>
                      <a:spcPct val="120000"/>
                    </a:lnSpc>
                  </a:pPr>
                  <a:r>
                    <a:rPr lang="en-US" dirty="0">
                      <a:solidFill>
                        <a:schemeClr val="bg1">
                          <a:lumMod val="50000"/>
                        </a:schemeClr>
                      </a:solidFill>
                      <a:latin typeface="+mj-lt"/>
                      <a:cs typeface="Helvetica" panose="020B0604020202020204" pitchFamily="34" charset="0"/>
                    </a:rPr>
                    <a:t>Locales</a:t>
                  </a:r>
                </a:p>
                <a:p>
                  <a:pPr>
                    <a:lnSpc>
                      <a:spcPct val="120000"/>
                    </a:lnSpc>
                  </a:pPr>
                  <a:r>
                    <a:rPr lang="en-US" dirty="0">
                      <a:solidFill>
                        <a:schemeClr val="bg1">
                          <a:lumMod val="50000"/>
                        </a:schemeClr>
                      </a:solidFill>
                      <a:latin typeface="+mj-lt"/>
                      <a:cs typeface="Helvetica" panose="020B0604020202020204" pitchFamily="34" charset="0"/>
                    </a:rPr>
                    <a:t>Screen sizes</a:t>
                  </a:r>
                </a:p>
                <a:p>
                  <a:pPr>
                    <a:lnSpc>
                      <a:spcPct val="120000"/>
                    </a:lnSpc>
                  </a:pPr>
                  <a:r>
                    <a:rPr lang="en-US" dirty="0">
                      <a:solidFill>
                        <a:schemeClr val="bg1">
                          <a:lumMod val="50000"/>
                        </a:schemeClr>
                      </a:solidFill>
                      <a:latin typeface="+mj-lt"/>
                      <a:cs typeface="Helvetica" panose="020B0604020202020204" pitchFamily="34" charset="0"/>
                    </a:rPr>
                    <a:t>Manufacturers</a:t>
                  </a:r>
                </a:p>
                <a:p>
                  <a:pPr>
                    <a:lnSpc>
                      <a:spcPct val="120000"/>
                    </a:lnSpc>
                  </a:pPr>
                  <a:r>
                    <a:rPr lang="en-US" dirty="0">
                      <a:solidFill>
                        <a:schemeClr val="bg1">
                          <a:lumMod val="50000"/>
                        </a:schemeClr>
                      </a:solidFill>
                      <a:latin typeface="+mj-lt"/>
                      <a:cs typeface="Helvetica" panose="020B0604020202020204" pitchFamily="34" charset="0"/>
                    </a:rPr>
                    <a:t>Screen configurations</a:t>
                  </a:r>
                </a:p>
              </p:txBody>
            </p:sp>
          </p:grpSp>
          <p:grpSp>
            <p:nvGrpSpPr>
              <p:cNvPr id="8" name="Group 7"/>
              <p:cNvGrpSpPr/>
              <p:nvPr/>
            </p:nvGrpSpPr>
            <p:grpSpPr>
              <a:xfrm>
                <a:off x="1395552" y="1914652"/>
                <a:ext cx="1458964" cy="1458964"/>
                <a:chOff x="1532047" y="1801774"/>
                <a:chExt cx="613491" cy="613491"/>
              </a:xfrm>
            </p:grpSpPr>
            <p:sp>
              <p:nvSpPr>
                <p:cNvPr id="26" name="Oval 25"/>
                <p:cNvSpPr/>
                <p:nvPr/>
              </p:nvSpPr>
              <p:spPr bwMode="auto">
                <a:xfrm>
                  <a:off x="1532047" y="1801774"/>
                  <a:ext cx="613491" cy="613491"/>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88120" y="1928409"/>
                  <a:ext cx="279145" cy="311986"/>
                </a:xfrm>
                <a:prstGeom prst="rect">
                  <a:avLst/>
                </a:prstGeom>
              </p:spPr>
            </p:pic>
          </p:grpSp>
          <p:grpSp>
            <p:nvGrpSpPr>
              <p:cNvPr id="9" name="Group 8"/>
              <p:cNvGrpSpPr/>
              <p:nvPr/>
            </p:nvGrpSpPr>
            <p:grpSpPr>
              <a:xfrm>
                <a:off x="6163019" y="1877116"/>
                <a:ext cx="1451987" cy="1451987"/>
                <a:chOff x="5124899" y="713282"/>
                <a:chExt cx="613491" cy="613491"/>
              </a:xfrm>
            </p:grpSpPr>
            <p:sp>
              <p:nvSpPr>
                <p:cNvPr id="28" name="Oval 27"/>
                <p:cNvSpPr/>
                <p:nvPr/>
              </p:nvSpPr>
              <p:spPr bwMode="auto">
                <a:xfrm>
                  <a:off x="5124899" y="713282"/>
                  <a:ext cx="613491" cy="613491"/>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303367" y="867128"/>
                  <a:ext cx="259408" cy="298319"/>
                </a:xfrm>
                <a:prstGeom prst="rect">
                  <a:avLst/>
                </a:prstGeom>
              </p:spPr>
            </p:pic>
          </p:grpSp>
          <p:sp>
            <p:nvSpPr>
              <p:cNvPr id="24" name="Left Brace 23"/>
              <p:cNvSpPr/>
              <p:nvPr/>
            </p:nvSpPr>
            <p:spPr>
              <a:xfrm>
                <a:off x="3054646" y="1656938"/>
                <a:ext cx="236557" cy="2021057"/>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grpSp>
        <p:sp>
          <p:nvSpPr>
            <p:cNvPr id="25" name="Left Brace 24"/>
            <p:cNvSpPr/>
            <p:nvPr/>
          </p:nvSpPr>
          <p:spPr>
            <a:xfrm>
              <a:off x="7823401" y="1644838"/>
              <a:ext cx="236557" cy="2922256"/>
            </a:xfrm>
            <a:prstGeom prst="leftBrace">
              <a:avLst>
                <a:gd name="adj1" fmla="val 56668"/>
                <a:gd name="adj2" fmla="val 33594"/>
              </a:avLst>
            </a:prstGeom>
            <a:ln w="19050" cap="rnd">
              <a:solidFill>
                <a:srgbClr val="76B557"/>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grpSp>
    </p:spTree>
    <p:extLst>
      <p:ext uri="{BB962C8B-B14F-4D97-AF65-F5344CB8AC3E}">
        <p14:creationId xmlns:p14="http://schemas.microsoft.com/office/powerpoint/2010/main" val="3757481224"/>
      </p:ext>
    </p:extLst>
  </p:cSld>
  <p:clrMapOvr>
    <a:masterClrMapping/>
  </p:clrMapOvr>
  <p:transition>
    <p:fade/>
  </p:transition>
</p:sld>
</file>

<file path=ppt/theme/theme1.xml><?xml version="1.0" encoding="utf-8"?>
<a:theme xmlns:a="http://schemas.openxmlformats.org/drawingml/2006/main" name="XamarinTempla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3.xml><?xml version="1.0" encoding="utf-8"?>
<a:theme xmlns:a="http://schemas.openxmlformats.org/drawingml/2006/main" name="1_5-30629_Build_Template_WHITE">
  <a:themeElements>
    <a:clrScheme name="Custom 7">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4.xml><?xml version="1.0" encoding="utf-8"?>
<a:theme xmlns:a="http://schemas.openxmlformats.org/drawingml/2006/main" name="2_5-30629_Build_Template_WHITE">
  <a:themeElements>
    <a:clrScheme name="Custom 4">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2060"/>
      </a:hlink>
      <a:folHlink>
        <a:srgbClr val="00206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5.xml><?xml version="1.0" encoding="utf-8"?>
<a:theme xmlns:a="http://schemas.openxmlformats.org/drawingml/2006/main" name="1_XamarinTempla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6.xml><?xml version="1.0" encoding="utf-8"?>
<a:theme xmlns:a="http://schemas.openxmlformats.org/drawingml/2006/main" name="3_5-30629_Build_Template_WHITE">
  <a:themeElements>
    <a:clrScheme name="Custom 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2060"/>
      </a:hlink>
      <a:folHlink>
        <a:srgbClr val="00206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7.xml><?xml version="1.0" encoding="utf-8"?>
<a:theme xmlns:a="http://schemas.openxmlformats.org/drawingml/2006/main" name="2_XamarinTempla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8.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4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docProps/app.xml><?xml version="1.0" encoding="utf-8"?>
<Properties xmlns="http://schemas.openxmlformats.org/officeDocument/2006/extended-properties" xmlns:vt="http://schemas.openxmlformats.org/officeDocument/2006/docPropsVTypes">
  <TotalTime>2271</TotalTime>
  <Words>1942</Words>
  <Application>Microsoft Office PowerPoint</Application>
  <PresentationFormat>Widescreen</PresentationFormat>
  <Paragraphs>407</Paragraphs>
  <Slides>44</Slides>
  <Notes>36</Notes>
  <HiddenSlides>0</HiddenSlides>
  <MMClips>0</MMClips>
  <ScaleCrop>false</ScaleCrop>
  <HeadingPairs>
    <vt:vector size="6" baseType="variant">
      <vt:variant>
        <vt:lpstr>Fonts Used</vt:lpstr>
      </vt:variant>
      <vt:variant>
        <vt:i4>15</vt:i4>
      </vt:variant>
      <vt:variant>
        <vt:lpstr>Theme</vt:lpstr>
      </vt:variant>
      <vt:variant>
        <vt:i4>9</vt:i4>
      </vt:variant>
      <vt:variant>
        <vt:lpstr>Slide Titles</vt:lpstr>
      </vt:variant>
      <vt:variant>
        <vt:i4>44</vt:i4>
      </vt:variant>
    </vt:vector>
  </HeadingPairs>
  <TitlesOfParts>
    <vt:vector size="68" baseType="lpstr">
      <vt:lpstr>ＭＳ Ｐゴシック</vt:lpstr>
      <vt:lpstr>.AppleSystemUIFont</vt:lpstr>
      <vt:lpstr>Arial</vt:lpstr>
      <vt:lpstr>Avenir LT Pro 45 Book</vt:lpstr>
      <vt:lpstr>Calibri</vt:lpstr>
      <vt:lpstr>Consolas</vt:lpstr>
      <vt:lpstr>Helvetica</vt:lpstr>
      <vt:lpstr>Helvetica Light</vt:lpstr>
      <vt:lpstr>Menlo</vt:lpstr>
      <vt:lpstr>Myanmar Text</vt:lpstr>
      <vt:lpstr>Segoe UI</vt:lpstr>
      <vt:lpstr>Segoe UI Light</vt:lpstr>
      <vt:lpstr>Segoe UI Semibold</vt:lpstr>
      <vt:lpstr>Times New Roman</vt:lpstr>
      <vt:lpstr>Wingdings</vt:lpstr>
      <vt:lpstr>XamarinTemplate</vt:lpstr>
      <vt:lpstr>5-30629_Build_Template_WHITE</vt:lpstr>
      <vt:lpstr>1_5-30629_Build_Template_WHITE</vt:lpstr>
      <vt:lpstr>2_5-30629_Build_Template_WHITE</vt:lpstr>
      <vt:lpstr>1_XamarinTemplate</vt:lpstr>
      <vt:lpstr>3_5-30629_Build_Template_WHITE</vt:lpstr>
      <vt:lpstr>2_XamarinTemplate</vt:lpstr>
      <vt:lpstr>Custom Design</vt:lpstr>
      <vt:lpstr>4_5-30629_Build_Template_WHITE</vt:lpstr>
      <vt:lpstr>From Microsoft to Mobile Learning Xamarin.Forms through UWP</vt:lpstr>
      <vt:lpstr>Meet Xamarin.Forms</vt:lpstr>
      <vt:lpstr>Xamarin.Forms - 3 Native UIs, Same Code Base</vt:lpstr>
      <vt:lpstr>Demo – Blank Cross Platform App</vt:lpstr>
      <vt:lpstr>Why Mobile Development?</vt:lpstr>
      <vt:lpstr>PowerPoint Presentation</vt:lpstr>
      <vt:lpstr>PowerPoint Presentation</vt:lpstr>
      <vt:lpstr>Challenges of Mobile Development</vt:lpstr>
      <vt:lpstr>On Mobile, Quality is Hard</vt:lpstr>
      <vt:lpstr>App Complexity</vt:lpstr>
      <vt:lpstr>How Xamarin Helps</vt:lpstr>
      <vt:lpstr>Silo Approach</vt:lpstr>
      <vt:lpstr>Xamarin’s Unique Approach</vt:lpstr>
      <vt:lpstr>Anything you can do in Objective-C, Swift, or Java can be done in C# and Visual Studio with Xamarin.</vt:lpstr>
      <vt:lpstr>How Xamarin.Forms Helps</vt:lpstr>
      <vt:lpstr>Xamarin + Xamarin.Forms</vt:lpstr>
      <vt:lpstr>What’s included</vt:lpstr>
      <vt:lpstr>Layouts</vt:lpstr>
      <vt:lpstr>Control Hierarchy</vt:lpstr>
      <vt:lpstr>How Xamarin.Forms Works</vt:lpstr>
      <vt:lpstr>Portable Class Libraries</vt:lpstr>
      <vt:lpstr>Native UI from shared code</vt:lpstr>
      <vt:lpstr>Wrappers around native UI controls</vt:lpstr>
      <vt:lpstr>Control Comparison</vt:lpstr>
      <vt:lpstr>PowerPoint Presentation</vt:lpstr>
      <vt:lpstr>PowerPoint Presentation</vt:lpstr>
      <vt:lpstr>Why UWP?</vt:lpstr>
      <vt:lpstr>Benefits of using UWP to learn Xamarin.Forms</vt:lpstr>
      <vt:lpstr>Visual Studio’s UI Debugging Tools for XAML</vt:lpstr>
      <vt:lpstr>What About Data?</vt:lpstr>
      <vt:lpstr>Async/Await</vt:lpstr>
      <vt:lpstr>JSON Made Easy</vt:lpstr>
      <vt:lpstr>Performance Tweaks</vt:lpstr>
      <vt:lpstr>XAML Compilation</vt:lpstr>
      <vt:lpstr> Benefits of XAML Compilation</vt:lpstr>
      <vt:lpstr>ListView CachingStrategy</vt:lpstr>
      <vt:lpstr>Third-Party Libraries and Controls</vt:lpstr>
      <vt:lpstr>Platform Specific Code</vt:lpstr>
      <vt:lpstr>Plugins for Xamarin</vt:lpstr>
      <vt:lpstr>Xamarin Component Store</vt:lpstr>
      <vt:lpstr>Resources</vt:lpstr>
      <vt:lpstr>Xamarin.Forms / Mobile Development Books</vt:lpstr>
      <vt:lpstr>Xamarin.Forms Links</vt:lpstr>
      <vt:lpstr>From Microsoft to Mobile Learning Xamarin.Forms through UWP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Microsoft to Mobile</dc:title>
  <dc:creator>Andy Lech</dc:creator>
  <cp:lastModifiedBy>Andy Lech</cp:lastModifiedBy>
  <cp:revision>69</cp:revision>
  <dcterms:created xsi:type="dcterms:W3CDTF">2017-04-06T17:37:17Z</dcterms:created>
  <dcterms:modified xsi:type="dcterms:W3CDTF">2017-04-08T13:02:41Z</dcterms:modified>
</cp:coreProperties>
</file>